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66" r:id="rId3"/>
    <p:sldId id="258" r:id="rId4"/>
    <p:sldId id="257" r:id="rId5"/>
    <p:sldId id="262" r:id="rId6"/>
    <p:sldId id="263" r:id="rId7"/>
    <p:sldId id="297" r:id="rId8"/>
    <p:sldId id="302" r:id="rId9"/>
    <p:sldId id="282" r:id="rId10"/>
    <p:sldId id="301" r:id="rId11"/>
    <p:sldId id="287" r:id="rId12"/>
    <p:sldId id="290" r:id="rId13"/>
    <p:sldId id="278" r:id="rId14"/>
    <p:sldId id="294"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t Weiner" initials="AW" lastIdx="1" clrIdx="0">
    <p:extLst>
      <p:ext uri="{19B8F6BF-5375-455C-9EA6-DF929625EA0E}">
        <p15:presenceInfo xmlns:p15="http://schemas.microsoft.com/office/powerpoint/2012/main" userId="Art Wein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A738"/>
    <a:srgbClr val="CCCC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46" autoAdjust="0"/>
    <p:restoredTop sz="94660"/>
  </p:normalViewPr>
  <p:slideViewPr>
    <p:cSldViewPr>
      <p:cViewPr varScale="1">
        <p:scale>
          <a:sx n="63" d="100"/>
          <a:sy n="63" d="100"/>
        </p:scale>
        <p:origin x="444"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3150" b="1" i="0" u="none" strike="noStrike" baseline="0">
                <a:solidFill>
                  <a:srgbClr val="000000"/>
                </a:solidFill>
                <a:latin typeface="Arial"/>
                <a:ea typeface="Arial"/>
                <a:cs typeface="Arial"/>
              </a:defRPr>
            </a:pPr>
            <a:r>
              <a:rPr lang="en-US" dirty="0"/>
              <a:t>Faith and Obedience</a:t>
            </a:r>
          </a:p>
        </c:rich>
      </c:tx>
      <c:layout>
        <c:manualLayout>
          <c:xMode val="edge"/>
          <c:yMode val="edge"/>
          <c:x val="0.33254741742187888"/>
          <c:y val="7.1174752349504704E-3"/>
        </c:manualLayout>
      </c:layout>
      <c:overlay val="0"/>
      <c:spPr>
        <a:noFill/>
        <a:ln w="25400">
          <a:noFill/>
        </a:ln>
      </c:spPr>
    </c:title>
    <c:autoTitleDeleted val="0"/>
    <c:plotArea>
      <c:layout>
        <c:manualLayout>
          <c:layoutTarget val="inner"/>
          <c:xMode val="edge"/>
          <c:yMode val="edge"/>
          <c:x val="0.18003158475793593"/>
          <c:y val="8.4223110615814306E-2"/>
          <c:w val="0.78852261795724776"/>
          <c:h val="0.4768688798247514"/>
        </c:manualLayout>
      </c:layout>
      <c:barChart>
        <c:barDir val="col"/>
        <c:grouping val="clustered"/>
        <c:varyColors val="0"/>
        <c:ser>
          <c:idx val="0"/>
          <c:order val="0"/>
          <c:tx>
            <c:strRef>
              <c:f>Sheet1!$B$1</c:f>
              <c:strCache>
                <c:ptCount val="1"/>
                <c:pt idx="0">
                  <c:v>Obey and Obedience</c:v>
                </c:pt>
              </c:strCache>
            </c:strRef>
          </c:tx>
          <c:spPr>
            <a:solidFill>
              <a:srgbClr val="9999FF"/>
            </a:solidFill>
            <a:ln w="12700">
              <a:solidFill>
                <a:srgbClr val="000000"/>
              </a:solidFill>
              <a:prstDash val="solid"/>
            </a:ln>
          </c:spPr>
          <c:invertIfNegative val="0"/>
          <c:cat>
            <c:strRef>
              <c:f>Sheet1!$A$2:$A$42</c:f>
              <c:strCache>
                <c:ptCount val="41"/>
                <c:pt idx="0">
                  <c:v>Torah</c:v>
                </c:pt>
                <c:pt idx="2">
                  <c:v>Josh-Chron</c:v>
                </c:pt>
                <c:pt idx="4">
                  <c:v>Poetic</c:v>
                </c:pt>
                <c:pt idx="6">
                  <c:v>Isaiah</c:v>
                </c:pt>
                <c:pt idx="8">
                  <c:v>Mj Prophet</c:v>
                </c:pt>
                <c:pt idx="10">
                  <c:v>Mr Prophet</c:v>
                </c:pt>
                <c:pt idx="11">
                  <c:v> </c:v>
                </c:pt>
                <c:pt idx="12">
                  <c:v>Mt</c:v>
                </c:pt>
                <c:pt idx="14">
                  <c:v>Mr</c:v>
                </c:pt>
                <c:pt idx="16">
                  <c:v>Lk</c:v>
                </c:pt>
                <c:pt idx="18">
                  <c:v>Jn</c:v>
                </c:pt>
                <c:pt idx="20">
                  <c:v>Acts</c:v>
                </c:pt>
                <c:pt idx="22">
                  <c:v>Romans</c:v>
                </c:pt>
                <c:pt idx="24">
                  <c:v>Corinthians</c:v>
                </c:pt>
                <c:pt idx="26">
                  <c:v>Prison Ep</c:v>
                </c:pt>
                <c:pt idx="28">
                  <c:v>Thessalon</c:v>
                </c:pt>
                <c:pt idx="30">
                  <c:v>Pastor Ep</c:v>
                </c:pt>
                <c:pt idx="32">
                  <c:v>Hebrews</c:v>
                </c:pt>
                <c:pt idx="34">
                  <c:v>James</c:v>
                </c:pt>
                <c:pt idx="36">
                  <c:v>Peter</c:v>
                </c:pt>
                <c:pt idx="38">
                  <c:v>John</c:v>
                </c:pt>
                <c:pt idx="40">
                  <c:v>Rev</c:v>
                </c:pt>
              </c:strCache>
            </c:strRef>
          </c:cat>
          <c:val>
            <c:numRef>
              <c:f>Sheet1!$B$2:$B$42</c:f>
              <c:numCache>
                <c:formatCode>General</c:formatCode>
                <c:ptCount val="41"/>
                <c:pt idx="0">
                  <c:v>24</c:v>
                </c:pt>
                <c:pt idx="2">
                  <c:v>21</c:v>
                </c:pt>
                <c:pt idx="4">
                  <c:v>6</c:v>
                </c:pt>
                <c:pt idx="6">
                  <c:v>4</c:v>
                </c:pt>
                <c:pt idx="8">
                  <c:v>28</c:v>
                </c:pt>
                <c:pt idx="10">
                  <c:v>7</c:v>
                </c:pt>
                <c:pt idx="11">
                  <c:v>0</c:v>
                </c:pt>
                <c:pt idx="12">
                  <c:v>1</c:v>
                </c:pt>
                <c:pt idx="14">
                  <c:v>2</c:v>
                </c:pt>
                <c:pt idx="16">
                  <c:v>2</c:v>
                </c:pt>
                <c:pt idx="18">
                  <c:v>0</c:v>
                </c:pt>
                <c:pt idx="20">
                  <c:v>6</c:v>
                </c:pt>
                <c:pt idx="22">
                  <c:v>10</c:v>
                </c:pt>
                <c:pt idx="24">
                  <c:v>5</c:v>
                </c:pt>
                <c:pt idx="26">
                  <c:v>8</c:v>
                </c:pt>
                <c:pt idx="28">
                  <c:v>2</c:v>
                </c:pt>
                <c:pt idx="30">
                  <c:v>4</c:v>
                </c:pt>
                <c:pt idx="32">
                  <c:v>4</c:v>
                </c:pt>
                <c:pt idx="34">
                  <c:v>1</c:v>
                </c:pt>
                <c:pt idx="36">
                  <c:v>6</c:v>
                </c:pt>
                <c:pt idx="38">
                  <c:v>0</c:v>
                </c:pt>
                <c:pt idx="40">
                  <c:v>0</c:v>
                </c:pt>
              </c:numCache>
            </c:numRef>
          </c:val>
          <c:extLst>
            <c:ext xmlns:c16="http://schemas.microsoft.com/office/drawing/2014/chart" uri="{C3380CC4-5D6E-409C-BE32-E72D297353CC}">
              <c16:uniqueId val="{00000000-9104-452F-829C-690AB6741330}"/>
            </c:ext>
          </c:extLst>
        </c:ser>
        <c:ser>
          <c:idx val="1"/>
          <c:order val="1"/>
          <c:tx>
            <c:strRef>
              <c:f>Sheet1!$C$1</c:f>
              <c:strCache>
                <c:ptCount val="1"/>
                <c:pt idx="0">
                  <c:v>Faith &amp; Believe</c:v>
                </c:pt>
              </c:strCache>
            </c:strRef>
          </c:tx>
          <c:spPr>
            <a:solidFill>
              <a:srgbClr val="993366"/>
            </a:solidFill>
            <a:ln w="12700">
              <a:solidFill>
                <a:srgbClr val="000000"/>
              </a:solidFill>
              <a:prstDash val="solid"/>
            </a:ln>
          </c:spPr>
          <c:invertIfNegative val="0"/>
          <c:cat>
            <c:strRef>
              <c:f>Sheet1!$A$2:$A$42</c:f>
              <c:strCache>
                <c:ptCount val="41"/>
                <c:pt idx="0">
                  <c:v>Torah</c:v>
                </c:pt>
                <c:pt idx="2">
                  <c:v>Josh-Chron</c:v>
                </c:pt>
                <c:pt idx="4">
                  <c:v>Poetic</c:v>
                </c:pt>
                <c:pt idx="6">
                  <c:v>Isaiah</c:v>
                </c:pt>
                <c:pt idx="8">
                  <c:v>Mj Prophet</c:v>
                </c:pt>
                <c:pt idx="10">
                  <c:v>Mr Prophet</c:v>
                </c:pt>
                <c:pt idx="11">
                  <c:v> </c:v>
                </c:pt>
                <c:pt idx="12">
                  <c:v>Mt</c:v>
                </c:pt>
                <c:pt idx="14">
                  <c:v>Mr</c:v>
                </c:pt>
                <c:pt idx="16">
                  <c:v>Lk</c:v>
                </c:pt>
                <c:pt idx="18">
                  <c:v>Jn</c:v>
                </c:pt>
                <c:pt idx="20">
                  <c:v>Acts</c:v>
                </c:pt>
                <c:pt idx="22">
                  <c:v>Romans</c:v>
                </c:pt>
                <c:pt idx="24">
                  <c:v>Corinthians</c:v>
                </c:pt>
                <c:pt idx="26">
                  <c:v>Prison Ep</c:v>
                </c:pt>
                <c:pt idx="28">
                  <c:v>Thessalon</c:v>
                </c:pt>
                <c:pt idx="30">
                  <c:v>Pastor Ep</c:v>
                </c:pt>
                <c:pt idx="32">
                  <c:v>Hebrews</c:v>
                </c:pt>
                <c:pt idx="34">
                  <c:v>James</c:v>
                </c:pt>
                <c:pt idx="36">
                  <c:v>Peter</c:v>
                </c:pt>
                <c:pt idx="38">
                  <c:v>John</c:v>
                </c:pt>
                <c:pt idx="40">
                  <c:v>Rev</c:v>
                </c:pt>
              </c:strCache>
            </c:strRef>
          </c:cat>
          <c:val>
            <c:numRef>
              <c:f>Sheet1!$C$2:$C$42</c:f>
              <c:numCache>
                <c:formatCode>General</c:formatCode>
                <c:ptCount val="41"/>
                <c:pt idx="0">
                  <c:v>14</c:v>
                </c:pt>
                <c:pt idx="2">
                  <c:v>6</c:v>
                </c:pt>
                <c:pt idx="4">
                  <c:v>14</c:v>
                </c:pt>
                <c:pt idx="6">
                  <c:v>4</c:v>
                </c:pt>
                <c:pt idx="8">
                  <c:v>4</c:v>
                </c:pt>
                <c:pt idx="10">
                  <c:v>4</c:v>
                </c:pt>
                <c:pt idx="12">
                  <c:v>19</c:v>
                </c:pt>
                <c:pt idx="14">
                  <c:v>20</c:v>
                </c:pt>
                <c:pt idx="16">
                  <c:v>23</c:v>
                </c:pt>
                <c:pt idx="18">
                  <c:v>86</c:v>
                </c:pt>
                <c:pt idx="20">
                  <c:v>57</c:v>
                </c:pt>
                <c:pt idx="22">
                  <c:v>54</c:v>
                </c:pt>
                <c:pt idx="24">
                  <c:v>26</c:v>
                </c:pt>
                <c:pt idx="26">
                  <c:v>41</c:v>
                </c:pt>
                <c:pt idx="28">
                  <c:v>20</c:v>
                </c:pt>
                <c:pt idx="30">
                  <c:v>42</c:v>
                </c:pt>
                <c:pt idx="32">
                  <c:v>34</c:v>
                </c:pt>
                <c:pt idx="34">
                  <c:v>14</c:v>
                </c:pt>
                <c:pt idx="36">
                  <c:v>10</c:v>
                </c:pt>
                <c:pt idx="38">
                  <c:v>11</c:v>
                </c:pt>
                <c:pt idx="40">
                  <c:v>4</c:v>
                </c:pt>
              </c:numCache>
            </c:numRef>
          </c:val>
          <c:extLst>
            <c:ext xmlns:c16="http://schemas.microsoft.com/office/drawing/2014/chart" uri="{C3380CC4-5D6E-409C-BE32-E72D297353CC}">
              <c16:uniqueId val="{00000001-9104-452F-829C-690AB6741330}"/>
            </c:ext>
          </c:extLst>
        </c:ser>
        <c:dLbls>
          <c:showLegendKey val="0"/>
          <c:showVal val="0"/>
          <c:showCatName val="0"/>
          <c:showSerName val="0"/>
          <c:showPercent val="0"/>
          <c:showBubbleSize val="0"/>
        </c:dLbls>
        <c:gapWidth val="150"/>
        <c:axId val="1910315632"/>
        <c:axId val="1"/>
      </c:barChart>
      <c:catAx>
        <c:axId val="1910315632"/>
        <c:scaling>
          <c:orientation val="minMax"/>
        </c:scaling>
        <c:delete val="0"/>
        <c:axPos val="b"/>
        <c:title>
          <c:tx>
            <c:rich>
              <a:bodyPr/>
              <a:lstStyle/>
              <a:p>
                <a:pPr>
                  <a:defRPr sz="3450" b="1" i="0" u="none" strike="noStrike" baseline="0">
                    <a:solidFill>
                      <a:srgbClr val="000000"/>
                    </a:solidFill>
                    <a:latin typeface="Arial"/>
                    <a:ea typeface="Arial"/>
                    <a:cs typeface="Arial"/>
                  </a:defRPr>
                </a:pPr>
                <a:r>
                  <a:rPr lang="en-US" dirty="0"/>
                  <a:t>Books of the Bible</a:t>
                </a:r>
              </a:p>
            </c:rich>
          </c:tx>
          <c:layout>
            <c:manualLayout>
              <c:xMode val="edge"/>
              <c:yMode val="edge"/>
              <c:x val="0.34905685138414305"/>
              <c:y val="0.90035687071374138"/>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2700000" vert="horz"/>
          <a:lstStyle/>
          <a:p>
            <a:pPr>
              <a:defRPr sz="3450" b="0" i="0" u="none" strike="noStrike" baseline="0">
                <a:solidFill>
                  <a:srgbClr val="000000"/>
                </a:solidFill>
                <a:latin typeface="Arial"/>
                <a:ea typeface="Arial"/>
                <a:cs typeface="Arial"/>
              </a:defRPr>
            </a:pPr>
            <a:endParaRPr lang="en-US"/>
          </a:p>
        </c:txPr>
        <c:crossAx val="1"/>
        <c:crosses val="autoZero"/>
        <c:auto val="1"/>
        <c:lblAlgn val="ctr"/>
        <c:lblOffset val="100"/>
        <c:tickLblSkip val="4"/>
        <c:tickMarkSkip val="1"/>
        <c:noMultiLvlLbl val="0"/>
      </c:catAx>
      <c:valAx>
        <c:axId val="1"/>
        <c:scaling>
          <c:orientation val="minMax"/>
        </c:scaling>
        <c:delete val="0"/>
        <c:axPos val="l"/>
        <c:majorGridlines>
          <c:spPr>
            <a:ln w="3175">
              <a:solidFill>
                <a:srgbClr val="000000"/>
              </a:solidFill>
              <a:prstDash val="solid"/>
            </a:ln>
          </c:spPr>
        </c:majorGridlines>
        <c:title>
          <c:tx>
            <c:rich>
              <a:bodyPr/>
              <a:lstStyle/>
              <a:p>
                <a:pPr>
                  <a:defRPr sz="3450" b="1" i="0" u="none" strike="noStrike" baseline="0">
                    <a:solidFill>
                      <a:srgbClr val="000000"/>
                    </a:solidFill>
                    <a:latin typeface="Arial"/>
                    <a:ea typeface="Arial"/>
                    <a:cs typeface="Arial"/>
                  </a:defRPr>
                </a:pPr>
                <a:r>
                  <a:rPr lang="en-US" dirty="0" err="1"/>
                  <a:t>Ocurrences</a:t>
                </a:r>
                <a:endParaRPr lang="en-US"/>
              </a:p>
            </c:rich>
          </c:tx>
          <c:layout>
            <c:manualLayout>
              <c:xMode val="edge"/>
              <c:yMode val="edge"/>
              <c:x val="1.5461215932914047E-2"/>
              <c:y val="0.17550539696890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3450" b="0" i="0" u="none" strike="noStrike" baseline="0">
                <a:solidFill>
                  <a:srgbClr val="000000"/>
                </a:solidFill>
                <a:latin typeface="Arial"/>
                <a:ea typeface="Arial"/>
                <a:cs typeface="Arial"/>
              </a:defRPr>
            </a:pPr>
            <a:endParaRPr lang="en-US"/>
          </a:p>
        </c:txPr>
        <c:crossAx val="1910315632"/>
        <c:crosses val="autoZero"/>
        <c:crossBetween val="between"/>
      </c:valAx>
      <c:spPr>
        <a:solidFill>
          <a:srgbClr val="C0C0C0"/>
        </a:solidFill>
        <a:ln w="12700">
          <a:solidFill>
            <a:srgbClr val="80808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2625" b="0" i="0" u="none" strike="noStrike" baseline="0">
          <a:solidFill>
            <a:srgbClr val="000000"/>
          </a:solidFill>
          <a:latin typeface="Arial"/>
          <a:ea typeface="Arial"/>
          <a:cs typeface="Arial"/>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25AAC58F-BFBB-4B7C-9758-A21DBE4D0FF8}" type="datetimeFigureOut">
              <a:rPr lang="en-US" smtClean="0"/>
              <a:pPr/>
              <a:t>12/9/2018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94E03A91-FBC5-4228-A185-5605670CA39C}"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5AAC58F-BFBB-4B7C-9758-A21DBE4D0FF8}" type="datetimeFigureOut">
              <a:rPr lang="en-US" smtClean="0"/>
              <a:pPr/>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4E03A91-FBC5-4228-A185-5605670CA39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5AAC58F-BFBB-4B7C-9758-A21DBE4D0FF8}" type="datetimeFigureOut">
              <a:rPr lang="en-US" smtClean="0"/>
              <a:pPr/>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94E03A91-FBC5-4228-A185-5605670CA39C}"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5AAC58F-BFBB-4B7C-9758-A21DBE4D0FF8}" type="datetimeFigureOut">
              <a:rPr lang="en-US" smtClean="0"/>
              <a:pPr/>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4E03A91-FBC5-4228-A185-5605670CA39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5AAC58F-BFBB-4B7C-9758-A21DBE4D0FF8}" type="datetimeFigureOut">
              <a:rPr lang="en-US" smtClean="0"/>
              <a:pPr/>
              <a:t>12/9/2018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4E03A91-FBC5-4228-A185-5605670CA39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5AAC58F-BFBB-4B7C-9758-A21DBE4D0FF8}" type="datetimeFigureOut">
              <a:rPr lang="en-US" smtClean="0"/>
              <a:pPr/>
              <a:t>12/9/2018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4E03A91-FBC5-4228-A185-5605670CA39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AAC58F-BFBB-4B7C-9758-A21DBE4D0FF8}" type="datetimeFigureOut">
              <a:rPr lang="en-US" smtClean="0"/>
              <a:pPr/>
              <a:t>12/9/2018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4E03A91-FBC5-4228-A185-5605670CA39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5AAC58F-BFBB-4B7C-9758-A21DBE4D0FF8}" type="datetimeFigureOut">
              <a:rPr lang="en-US" smtClean="0"/>
              <a:pPr/>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4E03A91-FBC5-4228-A185-5605670CA39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5AAC58F-BFBB-4B7C-9758-A21DBE4D0FF8}" type="datetimeFigureOut">
              <a:rPr lang="en-US" smtClean="0"/>
              <a:pPr/>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4E03A91-FBC5-4228-A185-5605670CA39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5AAC58F-BFBB-4B7C-9758-A21DBE4D0FF8}" type="datetimeFigureOut">
              <a:rPr lang="en-US" smtClean="0"/>
              <a:pPr/>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4E03A91-FBC5-4228-A185-5605670CA39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5AAC58F-BFBB-4B7C-9758-A21DBE4D0FF8}" type="datetimeFigureOut">
              <a:rPr lang="en-US" smtClean="0"/>
              <a:pPr/>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4E03A91-FBC5-4228-A185-5605670CA39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5000"/>
            <a:lum/>
          </a:blip>
          <a:srcRect/>
          <a:tile tx="0" ty="0" sx="100000" sy="100000" flip="none" algn="tl"/>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5AAC58F-BFBB-4B7C-9758-A21DBE4D0FF8}" type="datetimeFigureOut">
              <a:rPr lang="en-US" smtClean="0"/>
              <a:pPr/>
              <a:t>12/9/2018</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4E03A91-FBC5-4228-A185-5605670CA39C}"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02898"/>
            <a:ext cx="8229600" cy="1828800"/>
          </a:xfrm>
        </p:spPr>
        <p:txBody>
          <a:bodyPr/>
          <a:lstStyle/>
          <a:p>
            <a:r>
              <a:rPr lang="en-US" dirty="0"/>
              <a:t>Galatians Grace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02898"/>
            <a:ext cx="8229600" cy="1828800"/>
          </a:xfrm>
        </p:spPr>
        <p:txBody>
          <a:bodyPr/>
          <a:lstStyle/>
          <a:p>
            <a:r>
              <a:rPr lang="en-US" dirty="0"/>
              <a:t>Galatians Grace</a:t>
            </a:r>
          </a:p>
        </p:txBody>
      </p:sp>
      <p:sp>
        <p:nvSpPr>
          <p:cNvPr id="3" name="TextBox 2"/>
          <p:cNvSpPr txBox="1"/>
          <p:nvPr/>
        </p:nvSpPr>
        <p:spPr>
          <a:xfrm>
            <a:off x="228600" y="3810000"/>
            <a:ext cx="8915400" cy="523220"/>
          </a:xfrm>
          <a:prstGeom prst="rect">
            <a:avLst/>
          </a:prstGeom>
          <a:noFill/>
        </p:spPr>
        <p:txBody>
          <a:bodyPr wrap="square" rtlCol="0">
            <a:spAutoFit/>
          </a:bodyPr>
          <a:lstStyle/>
          <a:p>
            <a:r>
              <a:rPr lang="en-US" sz="2800" dirty="0">
                <a:solidFill>
                  <a:schemeClr val="accent1"/>
                </a:solidFill>
                <a:latin typeface="+mj-lt"/>
              </a:rPr>
              <a:t>Once a Month Series: August 2018 – August 2019</a:t>
            </a:r>
          </a:p>
        </p:txBody>
      </p:sp>
    </p:spTree>
    <p:extLst>
      <p:ext uri="{BB962C8B-B14F-4D97-AF65-F5344CB8AC3E}">
        <p14:creationId xmlns:p14="http://schemas.microsoft.com/office/powerpoint/2010/main" val="970763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28600"/>
            <a:ext cx="8229600" cy="6019800"/>
          </a:xfrm>
        </p:spPr>
        <p:txBody>
          <a:bodyPr>
            <a:normAutofit fontScale="77500" lnSpcReduction="20000"/>
          </a:bodyPr>
          <a:lstStyle/>
          <a:p>
            <a:pPr marL="137160" indent="0">
              <a:buNone/>
            </a:pPr>
            <a:r>
              <a:rPr lang="en-US" dirty="0">
                <a:latin typeface="+mj-lt"/>
              </a:rPr>
              <a:t>Galatians Series Outline</a:t>
            </a:r>
          </a:p>
          <a:p>
            <a:pPr marL="137160" indent="0">
              <a:buNone/>
            </a:pPr>
            <a:r>
              <a:rPr lang="en-US" dirty="0">
                <a:latin typeface="+mj-lt"/>
              </a:rPr>
              <a:t> </a:t>
            </a:r>
          </a:p>
          <a:p>
            <a:pPr marL="137160" indent="0">
              <a:buNone/>
            </a:pPr>
            <a:r>
              <a:rPr lang="en-US" dirty="0">
                <a:solidFill>
                  <a:schemeClr val="tx1">
                    <a:lumMod val="75000"/>
                  </a:schemeClr>
                </a:solidFill>
                <a:latin typeface="+mj-lt"/>
              </a:rPr>
              <a:t>Aug 12 – Introduction</a:t>
            </a:r>
          </a:p>
          <a:p>
            <a:pPr marL="137160" indent="0">
              <a:buNone/>
            </a:pPr>
            <a:r>
              <a:rPr lang="en-US" dirty="0">
                <a:solidFill>
                  <a:schemeClr val="tx1">
                    <a:lumMod val="75000"/>
                  </a:schemeClr>
                </a:solidFill>
                <a:latin typeface="+mj-lt"/>
              </a:rPr>
              <a:t>Sept. 9 – Chapter 1:1-12</a:t>
            </a:r>
          </a:p>
          <a:p>
            <a:pPr marL="137160" indent="0">
              <a:buNone/>
            </a:pPr>
            <a:r>
              <a:rPr lang="en-US" dirty="0">
                <a:solidFill>
                  <a:schemeClr val="tx1">
                    <a:lumMod val="75000"/>
                  </a:schemeClr>
                </a:solidFill>
                <a:latin typeface="+mj-lt"/>
              </a:rPr>
              <a:t>Oct. 14 – Chapter 1:13-24</a:t>
            </a:r>
          </a:p>
          <a:p>
            <a:pPr marL="137160" indent="0">
              <a:buNone/>
            </a:pPr>
            <a:r>
              <a:rPr lang="en-US" dirty="0">
                <a:solidFill>
                  <a:schemeClr val="tx1">
                    <a:lumMod val="75000"/>
                  </a:schemeClr>
                </a:solidFill>
                <a:latin typeface="+mj-lt"/>
              </a:rPr>
              <a:t>Nov. 11 – Chapter 2:1-10</a:t>
            </a:r>
          </a:p>
          <a:p>
            <a:pPr marL="137160" indent="0">
              <a:buNone/>
            </a:pPr>
            <a:r>
              <a:rPr lang="en-US" b="1" dirty="0">
                <a:solidFill>
                  <a:srgbClr val="FFFF00"/>
                </a:solidFill>
                <a:latin typeface="+mj-lt"/>
              </a:rPr>
              <a:t>Dec. 9 – Chapter 2:11-21</a:t>
            </a:r>
          </a:p>
          <a:p>
            <a:pPr marL="137160" indent="0">
              <a:buNone/>
            </a:pPr>
            <a:endParaRPr lang="en-US" dirty="0">
              <a:latin typeface="+mj-lt"/>
            </a:endParaRPr>
          </a:p>
          <a:p>
            <a:pPr marL="137160" indent="0">
              <a:buNone/>
            </a:pPr>
            <a:r>
              <a:rPr lang="en-US" dirty="0">
                <a:latin typeface="+mj-lt"/>
              </a:rPr>
              <a:t>2019</a:t>
            </a:r>
          </a:p>
          <a:p>
            <a:pPr marL="137160" indent="0">
              <a:buNone/>
            </a:pPr>
            <a:r>
              <a:rPr lang="en-US" dirty="0">
                <a:latin typeface="+mj-lt"/>
              </a:rPr>
              <a:t>Jan. 13 – Chapter 3:1-14</a:t>
            </a:r>
          </a:p>
          <a:p>
            <a:pPr marL="137160" indent="0">
              <a:buNone/>
            </a:pPr>
            <a:r>
              <a:rPr lang="en-US" dirty="0">
                <a:latin typeface="+mj-lt"/>
              </a:rPr>
              <a:t>Feb. 10 – Chapter 3:15-29</a:t>
            </a:r>
          </a:p>
          <a:p>
            <a:pPr marL="137160" indent="0">
              <a:buNone/>
            </a:pPr>
            <a:r>
              <a:rPr lang="en-US" dirty="0">
                <a:latin typeface="+mj-lt"/>
              </a:rPr>
              <a:t>Mar. 10 – Chapter 4:1-18</a:t>
            </a:r>
          </a:p>
          <a:p>
            <a:pPr marL="137160" indent="0">
              <a:buNone/>
            </a:pPr>
            <a:r>
              <a:rPr lang="en-US" dirty="0">
                <a:latin typeface="+mj-lt"/>
              </a:rPr>
              <a:t>Apr. 14 – Chapter 4:19-31</a:t>
            </a:r>
          </a:p>
          <a:p>
            <a:pPr marL="137160" indent="0">
              <a:buNone/>
            </a:pPr>
            <a:r>
              <a:rPr lang="en-US" dirty="0">
                <a:latin typeface="+mj-lt"/>
              </a:rPr>
              <a:t>May 12 – Chapter 5:1-12</a:t>
            </a:r>
          </a:p>
          <a:p>
            <a:pPr marL="137160" indent="0">
              <a:buNone/>
            </a:pPr>
            <a:r>
              <a:rPr lang="en-US" dirty="0">
                <a:latin typeface="+mj-lt"/>
              </a:rPr>
              <a:t>June 9 - Chapter 5:13-26</a:t>
            </a:r>
          </a:p>
          <a:p>
            <a:pPr marL="137160" indent="0">
              <a:buNone/>
            </a:pPr>
            <a:r>
              <a:rPr lang="en-US" dirty="0">
                <a:latin typeface="+mj-lt"/>
              </a:rPr>
              <a:t>July 14 – Chapter 6:1-10</a:t>
            </a:r>
          </a:p>
          <a:p>
            <a:pPr marL="137160" indent="0">
              <a:buNone/>
            </a:pPr>
            <a:r>
              <a:rPr lang="en-US" dirty="0">
                <a:latin typeface="+mj-lt"/>
              </a:rPr>
              <a:t>August 11 – Chapter 6:11-18</a:t>
            </a:r>
          </a:p>
          <a:p>
            <a:pPr marL="137160" indent="0">
              <a:buNone/>
            </a:pPr>
            <a:endParaRPr lang="en-US" dirty="0">
              <a:latin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 y="1600200"/>
            <a:ext cx="8610600" cy="2954655"/>
          </a:xfrm>
          <a:prstGeom prst="rect">
            <a:avLst/>
          </a:prstGeom>
          <a:noFill/>
        </p:spPr>
        <p:txBody>
          <a:bodyPr wrap="square" rtlCol="0">
            <a:spAutoFit/>
          </a:bodyPr>
          <a:lstStyle/>
          <a:p>
            <a:r>
              <a:rPr lang="en-US" sz="2400" dirty="0">
                <a:latin typeface="+mj-lt"/>
              </a:rPr>
              <a:t>Pure, unmixed, unadulterated, non-hybrid, </a:t>
            </a:r>
            <a:r>
              <a:rPr lang="en-US" sz="2400" b="1" dirty="0">
                <a:latin typeface="+mj-lt"/>
              </a:rPr>
              <a:t>Grace</a:t>
            </a:r>
            <a:r>
              <a:rPr lang="en-US" sz="2400" dirty="0">
                <a:latin typeface="+mj-lt"/>
              </a:rPr>
              <a:t> produces</a:t>
            </a:r>
          </a:p>
          <a:p>
            <a:endParaRPr lang="en-US" dirty="0">
              <a:latin typeface="+mj-lt"/>
            </a:endParaRPr>
          </a:p>
          <a:p>
            <a:endParaRPr lang="en-US" dirty="0">
              <a:latin typeface="+mj-lt"/>
            </a:endParaRPr>
          </a:p>
          <a:p>
            <a:r>
              <a:rPr lang="en-US" sz="2400" dirty="0">
                <a:latin typeface="+mj-lt"/>
              </a:rPr>
              <a:t>Complete and Thorough</a:t>
            </a:r>
          </a:p>
          <a:p>
            <a:endParaRPr lang="en-US" dirty="0">
              <a:latin typeface="+mj-lt"/>
            </a:endParaRPr>
          </a:p>
          <a:p>
            <a:r>
              <a:rPr lang="en-US" sz="6000" dirty="0">
                <a:solidFill>
                  <a:schemeClr val="accent1"/>
                </a:solidFill>
                <a:latin typeface="+mj-lt"/>
              </a:rPr>
              <a:t>Supernatural Freedom!</a:t>
            </a:r>
          </a:p>
        </p:txBody>
      </p:sp>
      <p:sp>
        <p:nvSpPr>
          <p:cNvPr id="3" name="TextBox 2">
            <a:extLst>
              <a:ext uri="{FF2B5EF4-FFF2-40B4-BE49-F238E27FC236}">
                <a16:creationId xmlns:a16="http://schemas.microsoft.com/office/drawing/2014/main" id="{35FB4142-63C1-4F9F-AF52-24A5C3134152}"/>
              </a:ext>
            </a:extLst>
          </p:cNvPr>
          <p:cNvSpPr txBox="1"/>
          <p:nvPr/>
        </p:nvSpPr>
        <p:spPr>
          <a:xfrm>
            <a:off x="266700" y="533400"/>
            <a:ext cx="4648200" cy="523220"/>
          </a:xfrm>
          <a:prstGeom prst="rect">
            <a:avLst/>
          </a:prstGeom>
          <a:noFill/>
        </p:spPr>
        <p:txBody>
          <a:bodyPr wrap="square" rtlCol="0">
            <a:spAutoFit/>
          </a:bodyPr>
          <a:lstStyle/>
          <a:p>
            <a:r>
              <a:rPr lang="en-US" sz="2800" b="1" dirty="0"/>
              <a:t>Key Word:</a:t>
            </a:r>
          </a:p>
        </p:txBody>
      </p:sp>
    </p:spTree>
    <p:extLst>
      <p:ext uri="{BB962C8B-B14F-4D97-AF65-F5344CB8AC3E}">
        <p14:creationId xmlns:p14="http://schemas.microsoft.com/office/powerpoint/2010/main" val="1537915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0"/>
            <a:ext cx="8610600" cy="3662541"/>
          </a:xfrm>
          <a:prstGeom prst="rect">
            <a:avLst/>
          </a:prstGeom>
          <a:noFill/>
        </p:spPr>
        <p:txBody>
          <a:bodyPr wrap="square" rtlCol="0">
            <a:spAutoFit/>
          </a:bodyPr>
          <a:lstStyle/>
          <a:p>
            <a:r>
              <a:rPr lang="en-US" sz="3200" dirty="0">
                <a:latin typeface="Calibri" panose="020F0502020204030204" pitchFamily="34" charset="0"/>
                <a:cs typeface="Calibri" panose="020F0502020204030204" pitchFamily="34" charset="0"/>
              </a:rPr>
              <a:t>Key Verse: Galatians 2:20-21</a:t>
            </a:r>
            <a:endParaRPr lang="en-US" sz="3200" b="1" dirty="0">
              <a:latin typeface="Calibri" panose="020F0502020204030204" pitchFamily="34" charset="0"/>
              <a:cs typeface="Calibri" panose="020F0502020204030204" pitchFamily="34" charset="0"/>
            </a:endParaRPr>
          </a:p>
          <a:p>
            <a:endParaRPr lang="en-US" sz="3200" b="1" dirty="0">
              <a:solidFill>
                <a:schemeClr val="accent1"/>
              </a:solidFill>
              <a:latin typeface="Calibri" panose="020F0502020204030204" pitchFamily="34" charset="0"/>
              <a:cs typeface="Calibri" panose="020F0502020204030204" pitchFamily="34" charset="0"/>
            </a:endParaRPr>
          </a:p>
          <a:p>
            <a:r>
              <a:rPr lang="en-US" sz="2800" b="1" baseline="30000" dirty="0">
                <a:latin typeface="Calibri" panose="020F0502020204030204" pitchFamily="34" charset="0"/>
                <a:cs typeface="Calibri" panose="020F0502020204030204" pitchFamily="34" charset="0"/>
              </a:rPr>
              <a:t>20 </a:t>
            </a:r>
            <a:r>
              <a:rPr lang="en-US" sz="2800" dirty="0">
                <a:latin typeface="Calibri" panose="020F0502020204030204" pitchFamily="34" charset="0"/>
                <a:cs typeface="Calibri" panose="020F0502020204030204" pitchFamily="34" charset="0"/>
              </a:rPr>
              <a:t>I am crucified with Christ: nevertheless I live; yet not I, but Christ liveth in me: and the life which I now live in the flesh I live by the faith of the Son of God, who loved me, and gave himself for me.</a:t>
            </a:r>
          </a:p>
          <a:p>
            <a:r>
              <a:rPr lang="en-US" sz="2800" b="1" baseline="30000" dirty="0">
                <a:latin typeface="Calibri" panose="020F0502020204030204" pitchFamily="34" charset="0"/>
                <a:cs typeface="Calibri" panose="020F0502020204030204" pitchFamily="34" charset="0"/>
              </a:rPr>
              <a:t>21 </a:t>
            </a:r>
            <a:r>
              <a:rPr lang="en-US" sz="2800" dirty="0">
                <a:latin typeface="Calibri" panose="020F0502020204030204" pitchFamily="34" charset="0"/>
                <a:cs typeface="Calibri" panose="020F0502020204030204" pitchFamily="34" charset="0"/>
              </a:rPr>
              <a:t>I do not frustrate the grace of God: for if righteousness come by the law, then Christ is dead in vain.</a:t>
            </a:r>
          </a:p>
        </p:txBody>
      </p:sp>
      <p:sp>
        <p:nvSpPr>
          <p:cNvPr id="3" name="TextBox 2">
            <a:extLst>
              <a:ext uri="{FF2B5EF4-FFF2-40B4-BE49-F238E27FC236}">
                <a16:creationId xmlns:a16="http://schemas.microsoft.com/office/drawing/2014/main" id="{F3CC6D53-10FA-4414-8B35-831D3372BB2B}"/>
              </a:ext>
            </a:extLst>
          </p:cNvPr>
          <p:cNvSpPr txBox="1"/>
          <p:nvPr/>
        </p:nvSpPr>
        <p:spPr>
          <a:xfrm>
            <a:off x="495300" y="4724400"/>
            <a:ext cx="7924800" cy="1138773"/>
          </a:xfrm>
          <a:prstGeom prst="rect">
            <a:avLst/>
          </a:prstGeom>
          <a:noFill/>
        </p:spPr>
        <p:txBody>
          <a:bodyPr wrap="square" rtlCol="0">
            <a:spAutoFit/>
          </a:bodyPr>
          <a:lstStyle/>
          <a:p>
            <a:r>
              <a:rPr lang="en-US" sz="3200" dirty="0">
                <a:latin typeface="Calibri" panose="020F0502020204030204" pitchFamily="34" charset="0"/>
                <a:cs typeface="Calibri" panose="020F0502020204030204" pitchFamily="34" charset="0"/>
              </a:rPr>
              <a:t>v. 21 Personal Paraphrase</a:t>
            </a:r>
          </a:p>
          <a:p>
            <a:r>
              <a:rPr lang="en-US" sz="3600" dirty="0">
                <a:solidFill>
                  <a:srgbClr val="FFFF00"/>
                </a:solidFill>
                <a:latin typeface="Calibri" panose="020F0502020204030204" pitchFamily="34" charset="0"/>
                <a:cs typeface="Calibri" panose="020F0502020204030204" pitchFamily="34" charset="0"/>
              </a:rPr>
              <a:t>I cannot try to be godly and succeed!!</a:t>
            </a:r>
          </a:p>
        </p:txBody>
      </p:sp>
    </p:spTree>
    <p:extLst>
      <p:ext uri="{BB962C8B-B14F-4D97-AF65-F5344CB8AC3E}">
        <p14:creationId xmlns:p14="http://schemas.microsoft.com/office/powerpoint/2010/main" val="4111273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C93C21-422A-49B7-9AB5-98EE801D4072}"/>
              </a:ext>
            </a:extLst>
          </p:cNvPr>
          <p:cNvSpPr txBox="1"/>
          <p:nvPr/>
        </p:nvSpPr>
        <p:spPr>
          <a:xfrm>
            <a:off x="342900" y="-3699"/>
            <a:ext cx="8458200" cy="6494085"/>
          </a:xfrm>
          <a:prstGeom prst="rect">
            <a:avLst/>
          </a:prstGeom>
          <a:noFill/>
        </p:spPr>
        <p:txBody>
          <a:bodyPr wrap="square" rtlCol="0">
            <a:spAutoFit/>
          </a:bodyPr>
          <a:lstStyle/>
          <a:p>
            <a:r>
              <a:rPr lang="en-US" sz="3200" dirty="0">
                <a:latin typeface="Calibri" panose="020F0502020204030204" pitchFamily="34" charset="0"/>
                <a:cs typeface="Calibri" panose="020F0502020204030204" pitchFamily="34" charset="0"/>
              </a:rPr>
              <a:t>Yet not even Titus who was with me, being a Greek, was </a:t>
            </a:r>
            <a:r>
              <a:rPr lang="en-US" sz="3200" b="1" dirty="0">
                <a:solidFill>
                  <a:srgbClr val="FFFF00"/>
                </a:solidFill>
                <a:latin typeface="Calibri" panose="020F0502020204030204" pitchFamily="34" charset="0"/>
                <a:cs typeface="Calibri" panose="020F0502020204030204" pitchFamily="34" charset="0"/>
              </a:rPr>
              <a:t>compelled</a:t>
            </a:r>
            <a:r>
              <a:rPr lang="en-US" sz="3200" dirty="0">
                <a:latin typeface="Calibri" panose="020F0502020204030204" pitchFamily="34" charset="0"/>
                <a:cs typeface="Calibri" panose="020F0502020204030204" pitchFamily="34" charset="0"/>
              </a:rPr>
              <a:t> to be circumcised.  And this occurred because of false brethren secretly brought in (who came in by stealth to spy out our </a:t>
            </a:r>
            <a:r>
              <a:rPr lang="en-US" sz="3200" b="1" dirty="0">
                <a:solidFill>
                  <a:srgbClr val="FFFF00"/>
                </a:solidFill>
                <a:latin typeface="Calibri" panose="020F0502020204030204" pitchFamily="34" charset="0"/>
                <a:cs typeface="Calibri" panose="020F0502020204030204" pitchFamily="34" charset="0"/>
              </a:rPr>
              <a:t>liberty</a:t>
            </a:r>
            <a:r>
              <a:rPr lang="en-US" sz="3200" dirty="0">
                <a:latin typeface="Calibri" panose="020F0502020204030204" pitchFamily="34" charset="0"/>
                <a:cs typeface="Calibri" panose="020F0502020204030204" pitchFamily="34" charset="0"/>
              </a:rPr>
              <a:t> which we have in Christ Jesus, that they might bring us into </a:t>
            </a:r>
            <a:r>
              <a:rPr lang="en-US" sz="3200" b="1" dirty="0">
                <a:solidFill>
                  <a:srgbClr val="FFFF00"/>
                </a:solidFill>
                <a:latin typeface="Calibri" panose="020F0502020204030204" pitchFamily="34" charset="0"/>
                <a:cs typeface="Calibri" panose="020F0502020204030204" pitchFamily="34" charset="0"/>
              </a:rPr>
              <a:t>bondage</a:t>
            </a:r>
            <a:r>
              <a:rPr lang="en-US" sz="3200" dirty="0">
                <a:latin typeface="Calibri" panose="020F0502020204030204" pitchFamily="34" charset="0"/>
                <a:cs typeface="Calibri" panose="020F0502020204030204" pitchFamily="34" charset="0"/>
              </a:rPr>
              <a:t>),  to whom we did not yield submission even for an hour, that the truth of the gospel might continue with you.  But from those who seemed to be something—whatever they were, it makes no difference to me; God shows personal favoritism to no man—for those who seemed to be something added nothing to me.  (Galatians 2:3-6)</a:t>
            </a:r>
            <a:endParaRPr lang="en-US" sz="3600" dirty="0"/>
          </a:p>
        </p:txBody>
      </p:sp>
    </p:spTree>
    <p:extLst>
      <p:ext uri="{BB962C8B-B14F-4D97-AF65-F5344CB8AC3E}">
        <p14:creationId xmlns:p14="http://schemas.microsoft.com/office/powerpoint/2010/main" val="1425136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E2A6DF-0B6A-4AA9-A753-B374A0AD9752}"/>
              </a:ext>
            </a:extLst>
          </p:cNvPr>
          <p:cNvSpPr txBox="1"/>
          <p:nvPr/>
        </p:nvSpPr>
        <p:spPr>
          <a:xfrm>
            <a:off x="609600" y="685800"/>
            <a:ext cx="8077200" cy="4893647"/>
          </a:xfrm>
          <a:prstGeom prst="rect">
            <a:avLst/>
          </a:prstGeom>
          <a:noFill/>
        </p:spPr>
        <p:txBody>
          <a:bodyPr wrap="square" rtlCol="0">
            <a:spAutoFit/>
          </a:bodyPr>
          <a:lstStyle/>
          <a:p>
            <a:r>
              <a:rPr lang="en-US" sz="3200" dirty="0"/>
              <a:t>Mosaic Covenant		New Covenant</a:t>
            </a:r>
          </a:p>
          <a:p>
            <a:endParaRPr lang="en-US" sz="3600" dirty="0"/>
          </a:p>
          <a:p>
            <a:r>
              <a:rPr lang="en-US" sz="3600" dirty="0"/>
              <a:t>Law					Grace</a:t>
            </a:r>
          </a:p>
          <a:p>
            <a:r>
              <a:rPr lang="en-US" sz="3600" dirty="0">
                <a:solidFill>
                  <a:srgbClr val="FFFF00"/>
                </a:solidFill>
              </a:rPr>
              <a:t>Obedience</a:t>
            </a:r>
            <a:r>
              <a:rPr lang="en-US" sz="3600" dirty="0"/>
              <a:t>			</a:t>
            </a:r>
            <a:r>
              <a:rPr lang="en-US" sz="3600" dirty="0">
                <a:solidFill>
                  <a:srgbClr val="FFFF00"/>
                </a:solidFill>
              </a:rPr>
              <a:t>Faith</a:t>
            </a:r>
          </a:p>
          <a:p>
            <a:r>
              <a:rPr lang="en-US" sz="3600" dirty="0"/>
              <a:t>Servant				Son</a:t>
            </a:r>
          </a:p>
          <a:p>
            <a:r>
              <a:rPr lang="en-US" sz="3600" dirty="0"/>
              <a:t>Flesh				Spirit</a:t>
            </a:r>
          </a:p>
          <a:p>
            <a:r>
              <a:rPr lang="en-US" sz="3600" dirty="0"/>
              <a:t>Death				Life</a:t>
            </a:r>
          </a:p>
          <a:p>
            <a:r>
              <a:rPr lang="en-US" sz="3600" dirty="0">
                <a:solidFill>
                  <a:srgbClr val="FFFF00"/>
                </a:solidFill>
              </a:rPr>
              <a:t>Compulsion</a:t>
            </a:r>
            <a:r>
              <a:rPr lang="en-US" sz="3600" dirty="0"/>
              <a:t>			</a:t>
            </a:r>
            <a:r>
              <a:rPr lang="en-US" sz="3600" dirty="0">
                <a:solidFill>
                  <a:srgbClr val="FFFF00"/>
                </a:solidFill>
              </a:rPr>
              <a:t>Freedom</a:t>
            </a:r>
          </a:p>
          <a:p>
            <a:endParaRPr lang="en-US" sz="2400" dirty="0"/>
          </a:p>
        </p:txBody>
      </p:sp>
    </p:spTree>
    <p:extLst>
      <p:ext uri="{BB962C8B-B14F-4D97-AF65-F5344CB8AC3E}">
        <p14:creationId xmlns:p14="http://schemas.microsoft.com/office/powerpoint/2010/main" val="978988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EF8D713C-1365-4EF5-B81E-EF26097CB6B6}"/>
              </a:ext>
            </a:extLst>
          </p:cNvPr>
          <p:cNvGraphicFramePr>
            <a:graphicFrameLocks/>
          </p:cNvGraphicFramePr>
          <p:nvPr>
            <p:extLst>
              <p:ext uri="{D42A27DB-BD31-4B8C-83A1-F6EECF244321}">
                <p14:modId xmlns:p14="http://schemas.microsoft.com/office/powerpoint/2010/main" val="4101531526"/>
              </p:ext>
            </p:extLst>
          </p:nvPr>
        </p:nvGraphicFramePr>
        <p:xfrm>
          <a:off x="0" y="125413"/>
          <a:ext cx="9372600" cy="6607174"/>
        </p:xfrm>
        <a:graphic>
          <a:graphicData uri="http://schemas.openxmlformats.org/drawingml/2006/chart">
            <c:chart xmlns:c="http://schemas.openxmlformats.org/drawingml/2006/chart" xmlns:r="http://schemas.openxmlformats.org/officeDocument/2006/relationships" r:id="rId2"/>
          </a:graphicData>
        </a:graphic>
      </p:graphicFrame>
      <p:pic>
        <p:nvPicPr>
          <p:cNvPr id="2" name="Picture 1">
            <a:extLst>
              <a:ext uri="{FF2B5EF4-FFF2-40B4-BE49-F238E27FC236}">
                <a16:creationId xmlns:a16="http://schemas.microsoft.com/office/drawing/2014/main" id="{732752F7-B016-4C3A-BDAF-5CEC90EA5691}"/>
              </a:ext>
            </a:extLst>
          </p:cNvPr>
          <p:cNvPicPr>
            <a:picLocks noChangeAspect="1"/>
          </p:cNvPicPr>
          <p:nvPr/>
        </p:nvPicPr>
        <p:blipFill>
          <a:blip r:embed="rId3"/>
          <a:stretch>
            <a:fillRect/>
          </a:stretch>
        </p:blipFill>
        <p:spPr>
          <a:xfrm>
            <a:off x="6781800" y="5418428"/>
            <a:ext cx="2590800" cy="791872"/>
          </a:xfrm>
          <a:prstGeom prst="rect">
            <a:avLst/>
          </a:prstGeom>
        </p:spPr>
      </p:pic>
    </p:spTree>
    <p:extLst>
      <p:ext uri="{BB962C8B-B14F-4D97-AF65-F5344CB8AC3E}">
        <p14:creationId xmlns:p14="http://schemas.microsoft.com/office/powerpoint/2010/main" val="1249021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3139F5-7036-443B-96AA-4F8D5252F942}"/>
              </a:ext>
            </a:extLst>
          </p:cNvPr>
          <p:cNvSpPr txBox="1"/>
          <p:nvPr/>
        </p:nvSpPr>
        <p:spPr>
          <a:xfrm>
            <a:off x="762000" y="457200"/>
            <a:ext cx="5638800" cy="646331"/>
          </a:xfrm>
          <a:prstGeom prst="rect">
            <a:avLst/>
          </a:prstGeom>
          <a:noFill/>
        </p:spPr>
        <p:txBody>
          <a:bodyPr wrap="square" rtlCol="0">
            <a:spAutoFit/>
          </a:bodyPr>
          <a:lstStyle/>
          <a:p>
            <a:r>
              <a:rPr lang="en-US" sz="3600" dirty="0">
                <a:latin typeface="Calibri" panose="020F0502020204030204" pitchFamily="34" charset="0"/>
                <a:cs typeface="Calibri" panose="020F0502020204030204" pitchFamily="34" charset="0"/>
              </a:rPr>
              <a:t>Faith Over Obedience</a:t>
            </a:r>
          </a:p>
        </p:txBody>
      </p:sp>
      <p:sp>
        <p:nvSpPr>
          <p:cNvPr id="5" name="TextBox 4">
            <a:extLst>
              <a:ext uri="{FF2B5EF4-FFF2-40B4-BE49-F238E27FC236}">
                <a16:creationId xmlns:a16="http://schemas.microsoft.com/office/drawing/2014/main" id="{313B28C5-B76A-4B88-8470-1C9AB4B3D497}"/>
              </a:ext>
            </a:extLst>
          </p:cNvPr>
          <p:cNvSpPr txBox="1"/>
          <p:nvPr/>
        </p:nvSpPr>
        <p:spPr>
          <a:xfrm>
            <a:off x="152400" y="1600200"/>
            <a:ext cx="8001000" cy="3636060"/>
          </a:xfrm>
          <a:prstGeom prst="rect">
            <a:avLst/>
          </a:prstGeom>
          <a:noFill/>
        </p:spPr>
        <p:txBody>
          <a:bodyPr wrap="square" rtlCol="0">
            <a:spAutoFit/>
          </a:bodyPr>
          <a:lstStyle/>
          <a:p>
            <a:pPr>
              <a:lnSpc>
                <a:spcPct val="150000"/>
              </a:lnSpc>
            </a:pPr>
            <a:r>
              <a:rPr lang="en-US" sz="4400" dirty="0">
                <a:latin typeface="Calibri" panose="020F0502020204030204" pitchFamily="34" charset="0"/>
                <a:cs typeface="Calibri" panose="020F0502020204030204" pitchFamily="34" charset="0"/>
              </a:rPr>
              <a:t>“Love has no interest in being right and no fear of being wrong.”</a:t>
            </a:r>
          </a:p>
          <a:p>
            <a:pPr>
              <a:lnSpc>
                <a:spcPct val="150000"/>
              </a:lnSpc>
            </a:pPr>
            <a:endParaRPr lang="en-US" sz="4400" dirty="0">
              <a:latin typeface="Calibri" panose="020F0502020204030204" pitchFamily="34" charset="0"/>
              <a:cs typeface="Calibri" panose="020F0502020204030204" pitchFamily="34" charset="0"/>
            </a:endParaRPr>
          </a:p>
          <a:p>
            <a:pPr>
              <a:lnSpc>
                <a:spcPct val="150000"/>
              </a:lnSpc>
            </a:pPr>
            <a:r>
              <a:rPr lang="en-US" sz="2400" dirty="0">
                <a:latin typeface="Calibri" panose="020F0502020204030204" pitchFamily="34" charset="0"/>
                <a:cs typeface="Calibri" panose="020F0502020204030204" pitchFamily="34" charset="0"/>
              </a:rPr>
              <a:t>(anonymous) </a:t>
            </a:r>
          </a:p>
        </p:txBody>
      </p:sp>
    </p:spTree>
    <p:extLst>
      <p:ext uri="{BB962C8B-B14F-4D97-AF65-F5344CB8AC3E}">
        <p14:creationId xmlns:p14="http://schemas.microsoft.com/office/powerpoint/2010/main" val="464218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8D8EAD-87E8-4311-AE31-C88ACF929F1D}"/>
              </a:ext>
            </a:extLst>
          </p:cNvPr>
          <p:cNvSpPr/>
          <p:nvPr/>
        </p:nvSpPr>
        <p:spPr>
          <a:xfrm>
            <a:off x="114300" y="1143000"/>
            <a:ext cx="8915400" cy="4031873"/>
          </a:xfrm>
          <a:prstGeom prst="rect">
            <a:avLst/>
          </a:prstGeom>
        </p:spPr>
        <p:txBody>
          <a:bodyPr wrap="square">
            <a:spAutoFit/>
          </a:bodyPr>
          <a:lstStyle/>
          <a:p>
            <a:r>
              <a:rPr lang="en-US" sz="3200" b="1" baseline="30000" dirty="0">
                <a:latin typeface="Calibri" panose="020F0502020204030204" pitchFamily="34" charset="0"/>
                <a:cs typeface="Calibri" panose="020F0502020204030204" pitchFamily="34" charset="0"/>
              </a:rPr>
              <a:t>11 </a:t>
            </a:r>
            <a:r>
              <a:rPr lang="en-US" sz="3200" dirty="0">
                <a:latin typeface="Calibri" panose="020F0502020204030204" pitchFamily="34" charset="0"/>
                <a:cs typeface="Calibri" panose="020F0502020204030204" pitchFamily="34" charset="0"/>
              </a:rPr>
              <a:t>Now when Peter had come to Antioch, I withstood him to his face, because he was to be blamed; </a:t>
            </a:r>
            <a:r>
              <a:rPr lang="en-US" sz="3200" b="1" baseline="30000" dirty="0">
                <a:latin typeface="Calibri" panose="020F0502020204030204" pitchFamily="34" charset="0"/>
                <a:cs typeface="Calibri" panose="020F0502020204030204" pitchFamily="34" charset="0"/>
              </a:rPr>
              <a:t>12 </a:t>
            </a:r>
            <a:r>
              <a:rPr lang="en-US" sz="3200" dirty="0">
                <a:latin typeface="Calibri" panose="020F0502020204030204" pitchFamily="34" charset="0"/>
                <a:cs typeface="Calibri" panose="020F0502020204030204" pitchFamily="34" charset="0"/>
              </a:rPr>
              <a:t>for before certain men came from James, he would eat with the Gentiles; but when they came, he withdrew and separated himself, fearing those who were of the circumcision. </a:t>
            </a:r>
            <a:r>
              <a:rPr lang="en-US" sz="3200" b="1" baseline="30000" dirty="0">
                <a:latin typeface="Calibri" panose="020F0502020204030204" pitchFamily="34" charset="0"/>
                <a:cs typeface="Calibri" panose="020F0502020204030204" pitchFamily="34" charset="0"/>
              </a:rPr>
              <a:t>13 </a:t>
            </a:r>
            <a:r>
              <a:rPr lang="en-US" sz="3200" dirty="0">
                <a:latin typeface="Calibri" panose="020F0502020204030204" pitchFamily="34" charset="0"/>
                <a:cs typeface="Calibri" panose="020F0502020204030204" pitchFamily="34" charset="0"/>
              </a:rPr>
              <a:t>And the rest of the Jews also played the hypocrite with him, so that even Barnabas was carried away with their hypocrisy.</a:t>
            </a:r>
          </a:p>
        </p:txBody>
      </p:sp>
    </p:spTree>
    <p:extLst>
      <p:ext uri="{BB962C8B-B14F-4D97-AF65-F5344CB8AC3E}">
        <p14:creationId xmlns:p14="http://schemas.microsoft.com/office/powerpoint/2010/main" val="2547519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A609AA-C61F-4579-91B0-5479AB992751}"/>
              </a:ext>
            </a:extLst>
          </p:cNvPr>
          <p:cNvSpPr/>
          <p:nvPr/>
        </p:nvSpPr>
        <p:spPr>
          <a:xfrm>
            <a:off x="266700" y="152400"/>
            <a:ext cx="8610600" cy="6001643"/>
          </a:xfrm>
          <a:prstGeom prst="rect">
            <a:avLst/>
          </a:prstGeom>
        </p:spPr>
        <p:txBody>
          <a:bodyPr wrap="square">
            <a:spAutoFit/>
          </a:bodyPr>
          <a:lstStyle/>
          <a:p>
            <a:r>
              <a:rPr lang="en-US" sz="3200" b="1" baseline="30000" dirty="0">
                <a:latin typeface="Calibri" panose="020F0502020204030204" pitchFamily="34" charset="0"/>
                <a:cs typeface="Calibri" panose="020F0502020204030204" pitchFamily="34" charset="0"/>
              </a:rPr>
              <a:t>14 </a:t>
            </a:r>
            <a:r>
              <a:rPr lang="en-US" sz="3200" dirty="0">
                <a:latin typeface="Calibri" panose="020F0502020204030204" pitchFamily="34" charset="0"/>
                <a:cs typeface="Calibri" panose="020F0502020204030204" pitchFamily="34" charset="0"/>
              </a:rPr>
              <a:t>But when I saw that they were not straightforward about the truth of the gospel, I said to Peter before </a:t>
            </a:r>
            <a:r>
              <a:rPr lang="en-US" sz="3200" i="1" dirty="0">
                <a:latin typeface="Calibri" panose="020F0502020204030204" pitchFamily="34" charset="0"/>
                <a:cs typeface="Calibri" panose="020F0502020204030204" pitchFamily="34" charset="0"/>
              </a:rPr>
              <a:t>them</a:t>
            </a:r>
            <a:r>
              <a:rPr lang="en-US" sz="3200" dirty="0">
                <a:latin typeface="Calibri" panose="020F0502020204030204" pitchFamily="34" charset="0"/>
                <a:cs typeface="Calibri" panose="020F0502020204030204" pitchFamily="34" charset="0"/>
              </a:rPr>
              <a:t> all, “If you, being a Jew, live in the manner of Gentiles and not as the Jews, why do you compel Gentiles to live as Jews? </a:t>
            </a:r>
            <a:r>
              <a:rPr lang="en-US" sz="3200" b="1" baseline="30000" dirty="0">
                <a:latin typeface="Calibri" panose="020F0502020204030204" pitchFamily="34" charset="0"/>
                <a:cs typeface="Calibri" panose="020F0502020204030204" pitchFamily="34" charset="0"/>
              </a:rPr>
              <a:t>15 </a:t>
            </a:r>
            <a:r>
              <a:rPr lang="en-US" sz="3200" dirty="0">
                <a:latin typeface="Calibri" panose="020F0502020204030204" pitchFamily="34" charset="0"/>
                <a:cs typeface="Calibri" panose="020F0502020204030204" pitchFamily="34" charset="0"/>
              </a:rPr>
              <a:t>We </a:t>
            </a:r>
            <a:r>
              <a:rPr lang="en-US" sz="3200" i="1" dirty="0">
                <a:latin typeface="Calibri" panose="020F0502020204030204" pitchFamily="34" charset="0"/>
                <a:cs typeface="Calibri" panose="020F0502020204030204" pitchFamily="34" charset="0"/>
              </a:rPr>
              <a:t>who are</a:t>
            </a:r>
            <a:r>
              <a:rPr lang="en-US" sz="3200" dirty="0">
                <a:latin typeface="Calibri" panose="020F0502020204030204" pitchFamily="34" charset="0"/>
                <a:cs typeface="Calibri" panose="020F0502020204030204" pitchFamily="34" charset="0"/>
              </a:rPr>
              <a:t> Jews by nature, and not sinners of the Gentiles, </a:t>
            </a:r>
            <a:r>
              <a:rPr lang="en-US" sz="3200" b="1" baseline="30000" dirty="0">
                <a:latin typeface="Calibri" panose="020F0502020204030204" pitchFamily="34" charset="0"/>
                <a:cs typeface="Calibri" panose="020F0502020204030204" pitchFamily="34" charset="0"/>
              </a:rPr>
              <a:t>16 </a:t>
            </a:r>
            <a:r>
              <a:rPr lang="en-US" sz="3200" dirty="0">
                <a:latin typeface="Calibri" panose="020F0502020204030204" pitchFamily="34" charset="0"/>
                <a:cs typeface="Calibri" panose="020F0502020204030204" pitchFamily="34" charset="0"/>
              </a:rPr>
              <a:t>knowing that a man is not justified by the works of the law but by faith in Jesus Christ, even we have believed in Christ Jesus, that we might be justified by faith in Christ and not by the works of the law; for by the works of the law no flesh shall be justified.</a:t>
            </a:r>
          </a:p>
        </p:txBody>
      </p:sp>
    </p:spTree>
    <p:extLst>
      <p:ext uri="{BB962C8B-B14F-4D97-AF65-F5344CB8AC3E}">
        <p14:creationId xmlns:p14="http://schemas.microsoft.com/office/powerpoint/2010/main" val="184710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39A965-B0EF-4C4B-B887-5A3D4C9EDBC7}"/>
              </a:ext>
            </a:extLst>
          </p:cNvPr>
          <p:cNvSpPr/>
          <p:nvPr/>
        </p:nvSpPr>
        <p:spPr>
          <a:xfrm>
            <a:off x="76200" y="428178"/>
            <a:ext cx="9067800" cy="6001643"/>
          </a:xfrm>
          <a:prstGeom prst="rect">
            <a:avLst/>
          </a:prstGeom>
        </p:spPr>
        <p:txBody>
          <a:bodyPr wrap="square">
            <a:spAutoFit/>
          </a:bodyPr>
          <a:lstStyle/>
          <a:p>
            <a:r>
              <a:rPr lang="en-US" sz="3200" b="1" baseline="30000" dirty="0">
                <a:latin typeface="Calibri" panose="020F0502020204030204" pitchFamily="34" charset="0"/>
                <a:cs typeface="Calibri" panose="020F0502020204030204" pitchFamily="34" charset="0"/>
              </a:rPr>
              <a:t>17 </a:t>
            </a:r>
            <a:r>
              <a:rPr lang="en-US" sz="3200" dirty="0">
                <a:latin typeface="Calibri" panose="020F0502020204030204" pitchFamily="34" charset="0"/>
                <a:cs typeface="Calibri" panose="020F0502020204030204" pitchFamily="34" charset="0"/>
              </a:rPr>
              <a:t>“But if, while we seek to be justified by Christ, we ourselves also are found sinners, </a:t>
            </a:r>
            <a:r>
              <a:rPr lang="en-US" sz="3200" i="1" dirty="0">
                <a:latin typeface="Calibri" panose="020F0502020204030204" pitchFamily="34" charset="0"/>
                <a:cs typeface="Calibri" panose="020F0502020204030204" pitchFamily="34" charset="0"/>
              </a:rPr>
              <a:t>is</a:t>
            </a:r>
            <a:r>
              <a:rPr lang="en-US" sz="3200" dirty="0">
                <a:latin typeface="Calibri" panose="020F0502020204030204" pitchFamily="34" charset="0"/>
                <a:cs typeface="Calibri" panose="020F0502020204030204" pitchFamily="34" charset="0"/>
              </a:rPr>
              <a:t> Christ therefore a minister of sin? Certainly not! </a:t>
            </a:r>
            <a:r>
              <a:rPr lang="en-US" sz="3200" b="1" baseline="30000" dirty="0">
                <a:latin typeface="Calibri" panose="020F0502020204030204" pitchFamily="34" charset="0"/>
                <a:cs typeface="Calibri" panose="020F0502020204030204" pitchFamily="34" charset="0"/>
              </a:rPr>
              <a:t>18 </a:t>
            </a:r>
            <a:r>
              <a:rPr lang="en-US" sz="3200" dirty="0">
                <a:latin typeface="Calibri" panose="020F0502020204030204" pitchFamily="34" charset="0"/>
                <a:cs typeface="Calibri" panose="020F0502020204030204" pitchFamily="34" charset="0"/>
              </a:rPr>
              <a:t>For if I build again those things which I destroyed, I make myself a transgressor. </a:t>
            </a:r>
            <a:r>
              <a:rPr lang="en-US" sz="3200" b="1" baseline="30000" dirty="0">
                <a:latin typeface="Calibri" panose="020F0502020204030204" pitchFamily="34" charset="0"/>
                <a:cs typeface="Calibri" panose="020F0502020204030204" pitchFamily="34" charset="0"/>
              </a:rPr>
              <a:t>19 </a:t>
            </a:r>
            <a:r>
              <a:rPr lang="en-US" sz="3200" dirty="0">
                <a:latin typeface="Calibri" panose="020F0502020204030204" pitchFamily="34" charset="0"/>
                <a:cs typeface="Calibri" panose="020F0502020204030204" pitchFamily="34" charset="0"/>
              </a:rPr>
              <a:t>For I through the law died to the law that I might live to God. </a:t>
            </a:r>
            <a:r>
              <a:rPr lang="en-US" sz="3200" b="1" baseline="30000" dirty="0">
                <a:latin typeface="Calibri" panose="020F0502020204030204" pitchFamily="34" charset="0"/>
                <a:cs typeface="Calibri" panose="020F0502020204030204" pitchFamily="34" charset="0"/>
              </a:rPr>
              <a:t>20</a:t>
            </a:r>
            <a:r>
              <a:rPr lang="en-US" sz="3200" b="1" baseline="30000" dirty="0">
                <a:solidFill>
                  <a:srgbClr val="FFFF00"/>
                </a:solidFill>
                <a:latin typeface="Calibri" panose="020F0502020204030204" pitchFamily="34" charset="0"/>
                <a:cs typeface="Calibri" panose="020F0502020204030204" pitchFamily="34" charset="0"/>
              </a:rPr>
              <a:t> </a:t>
            </a:r>
            <a:r>
              <a:rPr lang="en-US" sz="3200" b="1" dirty="0">
                <a:solidFill>
                  <a:srgbClr val="FFFF00"/>
                </a:solidFill>
                <a:latin typeface="Calibri" panose="020F0502020204030204" pitchFamily="34" charset="0"/>
                <a:cs typeface="Calibri" panose="020F0502020204030204" pitchFamily="34" charset="0"/>
              </a:rPr>
              <a:t>I have been crucified with Christ; it is no longer I who live, but Christ lives in me; and the </a:t>
            </a:r>
            <a:r>
              <a:rPr lang="en-US" sz="3200" b="1" i="1" dirty="0">
                <a:solidFill>
                  <a:srgbClr val="FFFF00"/>
                </a:solidFill>
                <a:latin typeface="Calibri" panose="020F0502020204030204" pitchFamily="34" charset="0"/>
                <a:cs typeface="Calibri" panose="020F0502020204030204" pitchFamily="34" charset="0"/>
              </a:rPr>
              <a:t>life</a:t>
            </a:r>
            <a:r>
              <a:rPr lang="en-US" sz="3200" b="1" dirty="0">
                <a:solidFill>
                  <a:srgbClr val="FFFF00"/>
                </a:solidFill>
                <a:latin typeface="Calibri" panose="020F0502020204030204" pitchFamily="34" charset="0"/>
                <a:cs typeface="Calibri" panose="020F0502020204030204" pitchFamily="34" charset="0"/>
              </a:rPr>
              <a:t> which I now live in the flesh I live by faith in the Son of God, who loved me and gave Himself for me. </a:t>
            </a:r>
            <a:r>
              <a:rPr lang="en-US" sz="3200" b="1" baseline="30000" dirty="0">
                <a:solidFill>
                  <a:srgbClr val="FFFF00"/>
                </a:solidFill>
                <a:latin typeface="Calibri" panose="020F0502020204030204" pitchFamily="34" charset="0"/>
                <a:cs typeface="Calibri" panose="020F0502020204030204" pitchFamily="34" charset="0"/>
              </a:rPr>
              <a:t>21 </a:t>
            </a:r>
            <a:r>
              <a:rPr lang="en-US" sz="3200" b="1" dirty="0">
                <a:solidFill>
                  <a:srgbClr val="FFFF00"/>
                </a:solidFill>
                <a:latin typeface="Calibri" panose="020F0502020204030204" pitchFamily="34" charset="0"/>
                <a:cs typeface="Calibri" panose="020F0502020204030204" pitchFamily="34" charset="0"/>
              </a:rPr>
              <a:t>I do not set aside the grace of God; for if righteousness </a:t>
            </a:r>
            <a:r>
              <a:rPr lang="en-US" sz="3200" b="1" i="1" dirty="0">
                <a:solidFill>
                  <a:srgbClr val="FFFF00"/>
                </a:solidFill>
                <a:latin typeface="Calibri" panose="020F0502020204030204" pitchFamily="34" charset="0"/>
                <a:cs typeface="Calibri" panose="020F0502020204030204" pitchFamily="34" charset="0"/>
              </a:rPr>
              <a:t>comes</a:t>
            </a:r>
            <a:r>
              <a:rPr lang="en-US" sz="3200" b="1" dirty="0">
                <a:solidFill>
                  <a:srgbClr val="FFFF00"/>
                </a:solidFill>
                <a:latin typeface="Calibri" panose="020F0502020204030204" pitchFamily="34" charset="0"/>
                <a:cs typeface="Calibri" panose="020F0502020204030204" pitchFamily="34" charset="0"/>
              </a:rPr>
              <a:t> through the law, then Christ died in vain.”</a:t>
            </a:r>
            <a:endParaRPr lang="en-US" sz="3200" b="1" i="0" dirty="0">
              <a:solidFill>
                <a:srgbClr val="FFFF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94004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DFA92B9-E0BF-49EA-96AE-53F9212681E1}"/>
              </a:ext>
            </a:extLst>
          </p:cNvPr>
          <p:cNvSpPr/>
          <p:nvPr/>
        </p:nvSpPr>
        <p:spPr>
          <a:xfrm>
            <a:off x="304800" y="1524000"/>
            <a:ext cx="8058150" cy="3435812"/>
          </a:xfrm>
          <a:prstGeom prst="rect">
            <a:avLst/>
          </a:prstGeom>
        </p:spPr>
        <p:txBody>
          <a:bodyPr wrap="square">
            <a:spAutoFit/>
          </a:bodyPr>
          <a:lstStyle/>
          <a:p>
            <a:pPr marL="457200" indent="-457200">
              <a:lnSpc>
                <a:spcPct val="107000"/>
              </a:lnSpc>
              <a:spcAft>
                <a:spcPts val="800"/>
              </a:spcAft>
              <a:buFont typeface="Arial" panose="020B0604020202020204" pitchFamily="34" charset="0"/>
              <a:buChar char="•"/>
            </a:pPr>
            <a:r>
              <a:rPr lang="en-US" sz="3200" dirty="0">
                <a:latin typeface="Calibri" panose="020F0502020204030204" pitchFamily="34" charset="0"/>
                <a:ea typeface="Calibri" panose="020F0502020204030204" pitchFamily="34" charset="0"/>
                <a:cs typeface="Calibri" panose="020F0502020204030204" pitchFamily="34" charset="0"/>
              </a:rPr>
              <a:t>We are undone by that which we cannot do.</a:t>
            </a:r>
          </a:p>
          <a:p>
            <a:pPr marL="457200" indent="-457200">
              <a:lnSpc>
                <a:spcPct val="107000"/>
              </a:lnSpc>
              <a:spcAft>
                <a:spcPts val="800"/>
              </a:spcAft>
              <a:buFont typeface="Arial" panose="020B0604020202020204" pitchFamily="34" charset="0"/>
              <a:buChar char="•"/>
            </a:pPr>
            <a:r>
              <a:rPr lang="en-US" sz="3200" dirty="0">
                <a:latin typeface="Calibri" panose="020F0502020204030204" pitchFamily="34" charset="0"/>
                <a:ea typeface="Calibri" panose="020F0502020204030204" pitchFamily="34" charset="0"/>
                <a:cs typeface="Calibri" panose="020F0502020204030204" pitchFamily="34" charset="0"/>
              </a:rPr>
              <a:t>We are set free from all our doing and non-doing into something totally different.</a:t>
            </a:r>
          </a:p>
          <a:p>
            <a:pPr marL="457200" indent="-457200">
              <a:lnSpc>
                <a:spcPct val="107000"/>
              </a:lnSpc>
              <a:spcAft>
                <a:spcPts val="800"/>
              </a:spcAft>
              <a:buFont typeface="Arial" panose="020B0604020202020204" pitchFamily="34" charset="0"/>
              <a:buChar char="•"/>
            </a:pPr>
            <a:r>
              <a:rPr lang="en-US" sz="3200" dirty="0">
                <a:latin typeface="Calibri" panose="020F0502020204030204" pitchFamily="34" charset="0"/>
                <a:ea typeface="Calibri" panose="020F0502020204030204" pitchFamily="34" charset="0"/>
                <a:cs typeface="Calibri" panose="020F0502020204030204" pitchFamily="34" charset="0"/>
              </a:rPr>
              <a:t>We are set free from all our doing and non-doing into total acceptance by another apart from our doing. </a:t>
            </a:r>
          </a:p>
        </p:txBody>
      </p:sp>
      <p:sp>
        <p:nvSpPr>
          <p:cNvPr id="6" name="TextBox 5">
            <a:extLst>
              <a:ext uri="{FF2B5EF4-FFF2-40B4-BE49-F238E27FC236}">
                <a16:creationId xmlns:a16="http://schemas.microsoft.com/office/drawing/2014/main" id="{47F04A31-B742-4D19-B931-DA90E59BAC95}"/>
              </a:ext>
            </a:extLst>
          </p:cNvPr>
          <p:cNvSpPr txBox="1"/>
          <p:nvPr/>
        </p:nvSpPr>
        <p:spPr>
          <a:xfrm>
            <a:off x="1981200" y="533400"/>
            <a:ext cx="5181600" cy="584775"/>
          </a:xfrm>
          <a:prstGeom prst="rect">
            <a:avLst/>
          </a:prstGeom>
          <a:noFill/>
        </p:spPr>
        <p:txBody>
          <a:bodyPr wrap="square" rtlCol="0">
            <a:spAutoFit/>
          </a:bodyPr>
          <a:lstStyle/>
          <a:p>
            <a:pPr algn="ctr"/>
            <a:r>
              <a:rPr lang="en-US" sz="3200" b="1" dirty="0">
                <a:latin typeface="Calibri" panose="020F0502020204030204" pitchFamily="34" charset="0"/>
                <a:cs typeface="Calibri" panose="020F0502020204030204" pitchFamily="34" charset="0"/>
              </a:rPr>
              <a:t>The Grace of God </a:t>
            </a:r>
          </a:p>
        </p:txBody>
      </p:sp>
    </p:spTree>
    <p:extLst>
      <p:ext uri="{BB962C8B-B14F-4D97-AF65-F5344CB8AC3E}">
        <p14:creationId xmlns:p14="http://schemas.microsoft.com/office/powerpoint/2010/main" val="3858361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1927</TotalTime>
  <Words>158</Words>
  <Application>Microsoft Office PowerPoint</Application>
  <PresentationFormat>On-screen Show (4:3)</PresentationFormat>
  <Paragraphs>56</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Book Antiqua</vt:lpstr>
      <vt:lpstr>Calibri</vt:lpstr>
      <vt:lpstr>Lucida Sans</vt:lpstr>
      <vt:lpstr>Wingdings</vt:lpstr>
      <vt:lpstr>Wingdings 2</vt:lpstr>
      <vt:lpstr>Wingdings 3</vt:lpstr>
      <vt:lpstr>Apex</vt:lpstr>
      <vt:lpstr>PowerPoint Presentation</vt:lpstr>
      <vt:lpstr>Galatians Grace</vt:lpstr>
      <vt:lpstr>Galatians Grace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8Laptop</dc:creator>
  <cp:lastModifiedBy>Art Weiner</cp:lastModifiedBy>
  <cp:revision>66</cp:revision>
  <dcterms:created xsi:type="dcterms:W3CDTF">2018-08-11T11:56:31Z</dcterms:created>
  <dcterms:modified xsi:type="dcterms:W3CDTF">2018-12-09T13:27:06Z</dcterms:modified>
</cp:coreProperties>
</file>