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60" r:id="rId2"/>
    <p:sldId id="455" r:id="rId3"/>
    <p:sldId id="461" r:id="rId4"/>
    <p:sldId id="459" r:id="rId5"/>
    <p:sldId id="462" r:id="rId6"/>
    <p:sldId id="463" r:id="rId7"/>
    <p:sldId id="466" r:id="rId8"/>
    <p:sldId id="456" r:id="rId9"/>
    <p:sldId id="464" r:id="rId10"/>
    <p:sldId id="465" r:id="rId11"/>
    <p:sldId id="468" r:id="rId12"/>
    <p:sldId id="467" r:id="rId13"/>
    <p:sldId id="470" r:id="rId14"/>
    <p:sldId id="47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94E03A91-FBC5-4228-A185-5605670CA39C}" type="slidenum">
              <a:rPr lang="en-US" smtClean="0"/>
              <a:pPr/>
              <a:t>‹#›</a:t>
            </a:fld>
            <a:endParaRPr lang="en-US" dirty="0"/>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95540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284810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66400" y="6416676"/>
            <a:ext cx="1016000" cy="365125"/>
          </a:xfrm>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147038225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49350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1002707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421150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198225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2098594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50585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1267232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5AAC58F-BFBB-4B7C-9758-A21DBE4D0FF8}"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3419692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5000"/>
            <a:lum/>
          </a:blip>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5AAC58F-BFBB-4B7C-9758-A21DBE4D0FF8}" type="datetimeFigureOut">
              <a:rPr lang="en-US" smtClean="0"/>
              <a:pPr/>
              <a:t>1/4/2020</a:t>
            </a:fld>
            <a:endParaRPr lang="en-US" dirty="0"/>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4E03A91-FBC5-4228-A185-5605670CA39C}" type="slidenum">
              <a:rPr lang="en-US" smtClean="0"/>
              <a:pPr/>
              <a:t>‹#›</a:t>
            </a:fld>
            <a:endParaRPr lang="en-US" dirty="0"/>
          </a:p>
        </p:txBody>
      </p:sp>
    </p:spTree>
    <p:extLst>
      <p:ext uri="{BB962C8B-B14F-4D97-AF65-F5344CB8AC3E}">
        <p14:creationId xmlns:p14="http://schemas.microsoft.com/office/powerpoint/2010/main" val="104056534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ref.ly/logosres/lhb?ref=BibleBHS.Ge1.1&amp;off=2&amp;ctx=1+1+~+%D7%91%D6%BC%D6%B0%D7%A8%D6%B5%D7%90%D7%A9%D7%81%D6%B4%D6%96%D7%99%D7%AA+%D7%91%D6%BC%D6%B8%D7%A8%D6%B8%D6%A3%D7%90+%D7%90%D6%B1%D7%9C%D6%B9%D7%94%D6%B4%D6%91%D7%99%D7%9D+%D7%90%D6%B5%D6%A5%D7%A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ref.ly/logosres/lhb?ref=BibleBHS.Ge1.1&amp;off=2&amp;ctx=1+1+~+%D7%91%D6%BC%D6%B0%D7%A8%D6%B5%D7%90%D7%A9%D7%81%D6%B4%D6%96%D7%99%D7%AA+%D7%91%D6%BC%D6%B8%D7%A8%D6%B8%D6%A3%D7%90+%D7%90%D6%B1%D7%9C%D6%B9%D7%94%D6%B4%D6%91%D7%99%D7%9D+%D7%90%D6%B5%D6%A5%D7%A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blegateway.com/passage/?search=Genesis%202:8-10&amp;version=ES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biblegateway.com/passage/?search=Genesis%202:8-10&amp;version=ES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199767-43F1-41E0-83B8-4B9B7BDD811E}"/>
              </a:ext>
            </a:extLst>
          </p:cNvPr>
          <p:cNvSpPr txBox="1"/>
          <p:nvPr/>
        </p:nvSpPr>
        <p:spPr>
          <a:xfrm>
            <a:off x="327259" y="1427815"/>
            <a:ext cx="11864741"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One of the Most Important Verses in Scripture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Genesis 2:9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The Two Trees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Review, Study and Review</a:t>
            </a:r>
          </a:p>
        </p:txBody>
      </p:sp>
    </p:spTree>
    <p:extLst>
      <p:ext uri="{BB962C8B-B14F-4D97-AF65-F5344CB8AC3E}">
        <p14:creationId xmlns:p14="http://schemas.microsoft.com/office/powerpoint/2010/main" val="121270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12C020-D525-4858-9393-A5A3C3663ADB}"/>
              </a:ext>
            </a:extLst>
          </p:cNvPr>
          <p:cNvSpPr/>
          <p:nvPr/>
        </p:nvSpPr>
        <p:spPr>
          <a:xfrm>
            <a:off x="1309036" y="843677"/>
            <a:ext cx="9018872" cy="258532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וַיַּצְמַ֞ח יְהוָ֤ה אֱלֹהִים֙ מִן־הָ֣אֲדָמָ֔ה כָּל־עֵ֛ץ נֶחְמָ֥ד לְמַרְאֶ֖ה וְט֣וֹב לְמַאֲכָ֑ל וְעֵ֤ץ הַֽחַיִּים֙ בְּת֣וֹךְ הַגָּ֔ן וְעֵ֕ץ הַדַּ֖עַת ט֥וֹב וָרָֽע</a:t>
            </a:r>
            <a:endParaRPr kumimoji="0" lang="en-US" sz="54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4217397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12C020-D525-4858-9393-A5A3C3663ADB}"/>
              </a:ext>
            </a:extLst>
          </p:cNvPr>
          <p:cNvSpPr/>
          <p:nvPr/>
        </p:nvSpPr>
        <p:spPr>
          <a:xfrm>
            <a:off x="1309036" y="843677"/>
            <a:ext cx="9018872" cy="258532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יַּצְמַ֞ח יְהוָ֤ה אֱלֹהִים֙ מִן־הָ֣אֲדָמָ֔ה כָּל־עֵ֛ץ נֶחְמָ֥ד לְמַרְאֶ֖ה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ט֣וֹב לְמַאֲכָ֑ל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הַֽחַיִּים֙ בְּת֣וֹךְ הַגָּ֔ן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הַדַּ֖עַת ט֥וֹב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רָֽע</a:t>
            </a:r>
            <a:endParaRPr kumimoji="0" lang="en-US" sz="54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3" name="TextBox 2">
            <a:extLst>
              <a:ext uri="{FF2B5EF4-FFF2-40B4-BE49-F238E27FC236}">
                <a16:creationId xmlns:a16="http://schemas.microsoft.com/office/drawing/2014/main" id="{31E576CC-FDE2-4C4E-ADED-57E364808043}"/>
              </a:ext>
            </a:extLst>
          </p:cNvPr>
          <p:cNvSpPr txBox="1"/>
          <p:nvPr/>
        </p:nvSpPr>
        <p:spPr>
          <a:xfrm>
            <a:off x="1309036" y="4408371"/>
            <a:ext cx="925950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Vav  is a concept, clause, phrase separator – most frequently translated “and”</a:t>
            </a:r>
          </a:p>
        </p:txBody>
      </p:sp>
    </p:spTree>
    <p:extLst>
      <p:ext uri="{BB962C8B-B14F-4D97-AF65-F5344CB8AC3E}">
        <p14:creationId xmlns:p14="http://schemas.microsoft.com/office/powerpoint/2010/main" val="1631567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F67989-C993-40CC-BB2E-E622898AB6E4}"/>
              </a:ext>
            </a:extLst>
          </p:cNvPr>
          <p:cNvSpPr/>
          <p:nvPr/>
        </p:nvSpPr>
        <p:spPr>
          <a:xfrm>
            <a:off x="413885" y="1553175"/>
            <a:ext cx="11069053" cy="4247317"/>
          </a:xfrm>
          <a:prstGeom prst="rect">
            <a:avLst/>
          </a:prstGeom>
        </p:spPr>
        <p:txBody>
          <a:bodyPr wrap="square">
            <a:spAutoFit/>
          </a:bodyPr>
          <a:lstStyle/>
          <a:p>
            <a:pPr marL="0" marR="540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בְּרֵאשִׁ֖ית בָּרָ֣א אֱלֹהִ֑ים אֵ֥ת הַשָּׁמַ֖יִם וְאֵ֥ת הָאָֽרֶץ׃</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וְהָאָ֗רֶץ הָיְתָ֥ה תֹ֙הוּ֙ וָבֹ֔הוּ וְחֹ֖שֶׁךְ עַל־פְּנֵ֣י תְה֑וֹם וְר֣וּחַ אֱלֹהִ֔ים מְרַחֶ֖פֶת עַל־פְּנֵ֥י הַמָּֽיִם׃</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וַיֹּ֥אמֶר אֱלֹהִ֖ים יְהִ֣י א֑וֹר וַֽיְהִי־אֽוֹר׃</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וַיַּ֧רְא אֱלֹהִ֛ים אֶת־הָא֖וֹר כִּי־ט֑וֹב וַיַּבְדֵּ֣ל אֱלֹהִ֔ים בֵּ֥ין הָא֖וֹר וּבֵ֥ין הַחֹֽשֶׁךְ׃</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5</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וַיִּקְרָ֨א אֱלֹהִ֤ים׀ לָאוֹר֙ י֔וֹם וְלַחֹ֖שֶׁךְ קָ֣רָא לָ֑יְלָה וַֽיְהִי־עֶ֥רֶב וַֽיְהִי־בֹ֖קֶר י֥וֹם אֶחָֽד׃</a:t>
            </a: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ook Antiqua"/>
                <a:ea typeface="+mn-ea"/>
                <a:cs typeface="+mn-cs"/>
              </a:rPr>
              <a:t> </a:t>
            </a:r>
            <a:r>
              <a:rPr kumimoji="0" lang="en-US" sz="1800" b="0" i="1" u="sng" strike="noStrike" kern="1200" cap="none" spc="0" normalizeH="0" baseline="0" noProof="0" dirty="0">
                <a:ln>
                  <a:noFill/>
                </a:ln>
                <a:solidFill>
                  <a:srgbClr val="0000FF"/>
                </a:solidFill>
                <a:effectLst/>
                <a:uLnTx/>
                <a:uFillTx/>
                <a:latin typeface="Book Antiqua"/>
                <a:ea typeface="+mn-ea"/>
                <a:cs typeface="+mn-cs"/>
                <a:hlinkClick r:id="rId2"/>
              </a:rPr>
              <a:t>The Lexham Hebrew Bible</a:t>
            </a:r>
            <a:r>
              <a:rPr kumimoji="0" lang="en-US" sz="1800" b="0" i="0" u="none" strike="noStrike" kern="1200" cap="none" spc="0" normalizeH="0" baseline="0" noProof="0" dirty="0">
                <a:ln>
                  <a:noFill/>
                </a:ln>
                <a:solidFill>
                  <a:srgbClr val="0000FF"/>
                </a:solidFill>
                <a:effectLst/>
                <a:uLnTx/>
                <a:uFillTx/>
                <a:latin typeface="Book Antiqua"/>
                <a:ea typeface="+mn-ea"/>
                <a:cs typeface="+mn-cs"/>
                <a:hlinkClick r:id="rId2"/>
              </a:rPr>
              <a:t>. (2012). (Ge 1:1–5). Bellingham, WA: Lexham Press.</a:t>
            </a:r>
          </a:p>
        </p:txBody>
      </p:sp>
      <p:sp>
        <p:nvSpPr>
          <p:cNvPr id="3" name="TextBox 2">
            <a:extLst>
              <a:ext uri="{FF2B5EF4-FFF2-40B4-BE49-F238E27FC236}">
                <a16:creationId xmlns:a16="http://schemas.microsoft.com/office/drawing/2014/main" id="{27C1870C-AFCB-4BBD-9BE1-8ED693A14B50}"/>
              </a:ext>
            </a:extLst>
          </p:cNvPr>
          <p:cNvSpPr txBox="1"/>
          <p:nvPr/>
        </p:nvSpPr>
        <p:spPr>
          <a:xfrm>
            <a:off x="4523874" y="616017"/>
            <a:ext cx="49377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Genesis 1:1-5</a:t>
            </a:r>
          </a:p>
        </p:txBody>
      </p:sp>
    </p:spTree>
    <p:extLst>
      <p:ext uri="{BB962C8B-B14F-4D97-AF65-F5344CB8AC3E}">
        <p14:creationId xmlns:p14="http://schemas.microsoft.com/office/powerpoint/2010/main" val="379726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F67989-C993-40CC-BB2E-E622898AB6E4}"/>
              </a:ext>
            </a:extLst>
          </p:cNvPr>
          <p:cNvSpPr/>
          <p:nvPr/>
        </p:nvSpPr>
        <p:spPr>
          <a:xfrm>
            <a:off x="413885" y="1553175"/>
            <a:ext cx="11069053" cy="4247317"/>
          </a:xfrm>
          <a:prstGeom prst="rect">
            <a:avLst/>
          </a:prstGeom>
        </p:spPr>
        <p:txBody>
          <a:bodyPr wrap="square">
            <a:spAutoFit/>
          </a:bodyPr>
          <a:lstStyle/>
          <a:p>
            <a:pPr marL="0" marR="540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בְּרֵאשִׁ֖ית בָּרָ֣א אֱלֹהִ֑ים אֵ֥ת הַשָּׁמַ֖יִם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אֵ֥ת הָאָֽרֶץ׃</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הָאָ֗רֶץ הָיְתָ֥ה תֹ֙הוּ֙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בֹ֔הוּ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חֹ֖שֶׁךְ עַל־פְּנֵ֣י תְה֑וֹם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ר֣וּחַ אֱלֹהִ֔ים מְרַחֶ֖פֶת עַל־פְּנֵ֥י הַמָּֽיִם׃</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ַיֹּ֥אמֶר אֱלֹהִ֖ים יְהִ֣י א֑וֹר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ֽיְהִי־אֽוֹר׃</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יַּ֧רְא אֱלֹהִ֛ים אֶת־הָא֖וֹר כִּי־ט֑וֹב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יַּבְדֵּ֣ל אֱלֹהִ֔ים בֵּ֥ין הָא֖וֹר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בֵ֥ין הַחֹֽשֶׁךְ׃</a:t>
            </a:r>
          </a:p>
          <a:p>
            <a:pPr marL="0" marR="5400" lvl="0" indent="0" algn="r" defTabSz="914400" rtl="1"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5</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יִּקְרָ֨א אֱלֹהִ֤ים׀ לָאוֹר֙ י֔וֹם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לַחֹ֖שֶׁךְ קָ֣רָא לָ֑יְלָה וַֽיְהִי־עֶ֥רֶב </a:t>
            </a:r>
            <a:r>
              <a:rPr kumimoji="0" lang="he-IL" sz="36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ו</a:t>
            </a:r>
            <a:r>
              <a:rPr kumimoji="0" lang="he-IL"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ַֽיְהִי־בֹ֖קֶר י֥וֹם אֶחָֽד׃</a:t>
            </a: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ook Antiqua"/>
                <a:ea typeface="+mn-ea"/>
                <a:cs typeface="+mn-cs"/>
              </a:rPr>
              <a:t> </a:t>
            </a:r>
            <a:r>
              <a:rPr kumimoji="0" lang="en-US" sz="1800" b="0" i="1" u="sng" strike="noStrike" kern="1200" cap="none" spc="0" normalizeH="0" baseline="0" noProof="0" dirty="0">
                <a:ln>
                  <a:noFill/>
                </a:ln>
                <a:solidFill>
                  <a:srgbClr val="0000FF"/>
                </a:solidFill>
                <a:effectLst/>
                <a:uLnTx/>
                <a:uFillTx/>
                <a:latin typeface="Book Antiqua"/>
                <a:ea typeface="+mn-ea"/>
                <a:cs typeface="+mn-cs"/>
                <a:hlinkClick r:id="rId2"/>
              </a:rPr>
              <a:t>The Lexham Hebrew Bible</a:t>
            </a:r>
            <a:r>
              <a:rPr kumimoji="0" lang="en-US" sz="1800" b="0" i="0" u="none" strike="noStrike" kern="1200" cap="none" spc="0" normalizeH="0" baseline="0" noProof="0" dirty="0">
                <a:ln>
                  <a:noFill/>
                </a:ln>
                <a:solidFill>
                  <a:srgbClr val="0000FF"/>
                </a:solidFill>
                <a:effectLst/>
                <a:uLnTx/>
                <a:uFillTx/>
                <a:latin typeface="Book Antiqua"/>
                <a:ea typeface="+mn-ea"/>
                <a:cs typeface="+mn-cs"/>
                <a:hlinkClick r:id="rId2"/>
              </a:rPr>
              <a:t>. (2012). (Ge 1:1–5). Bellingham, WA: Lexham Press.</a:t>
            </a:r>
          </a:p>
        </p:txBody>
      </p:sp>
      <p:sp>
        <p:nvSpPr>
          <p:cNvPr id="3" name="TextBox 2">
            <a:extLst>
              <a:ext uri="{FF2B5EF4-FFF2-40B4-BE49-F238E27FC236}">
                <a16:creationId xmlns:a16="http://schemas.microsoft.com/office/drawing/2014/main" id="{27C1870C-AFCB-4BBD-9BE1-8ED693A14B50}"/>
              </a:ext>
            </a:extLst>
          </p:cNvPr>
          <p:cNvSpPr txBox="1"/>
          <p:nvPr/>
        </p:nvSpPr>
        <p:spPr>
          <a:xfrm>
            <a:off x="4523874" y="616017"/>
            <a:ext cx="49377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Genesis 1:1-5</a:t>
            </a:r>
          </a:p>
        </p:txBody>
      </p:sp>
    </p:spTree>
    <p:extLst>
      <p:ext uri="{BB962C8B-B14F-4D97-AF65-F5344CB8AC3E}">
        <p14:creationId xmlns:p14="http://schemas.microsoft.com/office/powerpoint/2010/main" val="1625012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12C020-D525-4858-9393-A5A3C3663ADB}"/>
              </a:ext>
            </a:extLst>
          </p:cNvPr>
          <p:cNvSpPr/>
          <p:nvPr/>
        </p:nvSpPr>
        <p:spPr>
          <a:xfrm>
            <a:off x="1309036" y="843677"/>
            <a:ext cx="9018872" cy="258532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יַּצְמַ֞ח יְהוָ֤ה אֱלֹהִים֙ מִן־הָ֣אֲדָמָ֔ה כָּל־עֵ֛ץ נֶחְמָ֥ד לְמַרְאֶ֖ה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ט֣וֹב לְמַאֲכָ֑ל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הַֽחַיִּים֙ בְּת֣וֹךְ הַגָּ֔ן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הַדַּ֖עַת ט֥וֹב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רָֽע</a:t>
            </a:r>
            <a:endParaRPr kumimoji="0" lang="en-US" sz="54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3" name="TextBox 2">
            <a:extLst>
              <a:ext uri="{FF2B5EF4-FFF2-40B4-BE49-F238E27FC236}">
                <a16:creationId xmlns:a16="http://schemas.microsoft.com/office/drawing/2014/main" id="{31E576CC-FDE2-4C4E-ADED-57E364808043}"/>
              </a:ext>
            </a:extLst>
          </p:cNvPr>
          <p:cNvSpPr txBox="1"/>
          <p:nvPr/>
        </p:nvSpPr>
        <p:spPr>
          <a:xfrm>
            <a:off x="1309036" y="4408371"/>
            <a:ext cx="925950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Vav  is a concept, clause, phrase separator – most frequently translated “and”</a:t>
            </a:r>
          </a:p>
        </p:txBody>
      </p:sp>
    </p:spTree>
    <p:extLst>
      <p:ext uri="{BB962C8B-B14F-4D97-AF65-F5344CB8AC3E}">
        <p14:creationId xmlns:p14="http://schemas.microsoft.com/office/powerpoint/2010/main" val="1928366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12C020-D525-4858-9393-A5A3C3663ADB}"/>
              </a:ext>
            </a:extLst>
          </p:cNvPr>
          <p:cNvSpPr/>
          <p:nvPr/>
        </p:nvSpPr>
        <p:spPr>
          <a:xfrm>
            <a:off x="1193533" y="593420"/>
            <a:ext cx="9018872" cy="258532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יַּצְמַ֞ח יְהוָ֤ה אֱלֹהִים֙ מִן־הָ֣אֲדָמָ֔ה כָּל־עֵ֛ץ נֶחְמָ֥ד לְמַרְאֶ֖ה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ט֣וֹב לְמַאֲכָ֑ל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הַֽחַיִּים֙ בְּת֣וֹךְ הַגָּ֔ן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עֵ֕ץ הַדַּ֖עַת ט֥וֹב </a:t>
            </a:r>
            <a:r>
              <a:rPr kumimoji="0" lang="he-IL" sz="5400" b="0" i="0" u="none" strike="noStrike" kern="1200" cap="none" spc="0" normalizeH="0" baseline="0" noProof="0" dirty="0">
                <a:ln>
                  <a:noFill/>
                </a:ln>
                <a:solidFill>
                  <a:srgbClr val="FFFF00"/>
                </a:solidFill>
                <a:effectLst/>
                <a:uLnTx/>
                <a:uFillTx/>
                <a:latin typeface="Book Antiqua"/>
                <a:ea typeface="Calibri" panose="020F0502020204030204" pitchFamily="34" charset="0"/>
                <a:cs typeface="Times New Roman" panose="02020603050405020304" pitchFamily="18" charset="0"/>
              </a:rPr>
              <a:t>וָ</a:t>
            </a:r>
            <a:r>
              <a:rPr kumimoji="0" lang="he-IL" sz="5400" b="0" i="0" u="none" strike="noStrike" kern="1200" cap="none" spc="0" normalizeH="0" baseline="0" noProof="0" dirty="0">
                <a:ln>
                  <a:noFill/>
                </a:ln>
                <a:solidFill>
                  <a:prstClr val="white"/>
                </a:solidFill>
                <a:effectLst/>
                <a:uLnTx/>
                <a:uFillTx/>
                <a:latin typeface="Book Antiqua"/>
                <a:ea typeface="Calibri" panose="020F0502020204030204" pitchFamily="34" charset="0"/>
                <a:cs typeface="Times New Roman" panose="02020603050405020304" pitchFamily="18" charset="0"/>
              </a:rPr>
              <a:t>רָֽע</a:t>
            </a:r>
            <a:endParaRPr kumimoji="0" lang="en-US" sz="54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4" name="Rectangle 3">
            <a:extLst>
              <a:ext uri="{FF2B5EF4-FFF2-40B4-BE49-F238E27FC236}">
                <a16:creationId xmlns:a16="http://schemas.microsoft.com/office/drawing/2014/main" id="{35C51C41-6DE0-472B-ADF2-31179A52FCD6}"/>
              </a:ext>
            </a:extLst>
          </p:cNvPr>
          <p:cNvSpPr/>
          <p:nvPr/>
        </p:nvSpPr>
        <p:spPr>
          <a:xfrm>
            <a:off x="1443790" y="3791362"/>
            <a:ext cx="888411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mn-cs"/>
              </a:rPr>
              <a:t>9 </a:t>
            </a:r>
            <a:r>
              <a:rPr kumimoji="0" lang="el-GR" sz="36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ἐξανέτειλεν ὁ θεὸς ἔτι ἐκ τῆς γῆς πᾶν ξύλον ὡραῖον εἰς ὅρασιν </a:t>
            </a:r>
            <a:r>
              <a:rPr kumimoji="0" lang="el-GR" sz="36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καλὸν εἰς βρῶσιν</a:t>
            </a:r>
            <a:r>
              <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r>
              <a:rPr kumimoji="0" lang="el-GR" sz="36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τὸ ξύλον τῆς ζωῆς ἐν μέσῳ τῷ παραδείσῳ</a:t>
            </a:r>
            <a:r>
              <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r>
              <a:rPr kumimoji="0" lang="el-GR" sz="36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τὸ ξύλον τοῦ εἰδέναι γνωστὸν καλοῦ </a:t>
            </a:r>
            <a:r>
              <a:rPr kumimoji="0" lang="el-GR" sz="36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πονηροῦ.</a:t>
            </a:r>
            <a:endParaRPr kumimoji="0" lang="en-US" sz="36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364715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698CB7-7E01-4487-BCDF-B367070FA254}"/>
              </a:ext>
            </a:extLst>
          </p:cNvPr>
          <p:cNvSpPr/>
          <p:nvPr/>
        </p:nvSpPr>
        <p:spPr>
          <a:xfrm>
            <a:off x="1848051" y="1818183"/>
            <a:ext cx="7295949"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mn-cs"/>
              </a:rPr>
              <a:t>9 </a:t>
            </a:r>
            <a:r>
              <a:rPr kumimoji="0" lang="el-GR" sz="32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ἐξανέτειλεν ὁ θεὸς ἔτι ἐκ τῆς γῆς πᾶν ξύλον ὡραῖον εἰς ὅρασιν </a:t>
            </a:r>
            <a:r>
              <a:rPr kumimoji="0" lang="el-GR" sz="32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καλὸν εἰς βρῶσιν</a:t>
            </a: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r>
              <a:rPr kumimoji="0" lang="el-GR" sz="32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τὸ ξύλον τῆς ζωῆς ἐν μέσῳ τῷ παραδείσῳ</a:t>
            </a: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r>
              <a:rPr kumimoji="0" lang="el-GR" sz="32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τὸ ξύλον τοῦ εἰδέναι γνωστὸν καλοῦ </a:t>
            </a:r>
            <a:r>
              <a:rPr kumimoji="0" lang="el-GR" sz="32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mn-cs"/>
              </a:rPr>
              <a:t>καὶ</a:t>
            </a:r>
            <a:r>
              <a:rPr kumimoji="0" lang="el-GR"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πονηροῦ.</a:t>
            </a:r>
            <a:endParaRPr kumimoji="0" lang="en-US" sz="32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200816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FA1160-0567-47A9-8009-4C064AE2FB62}"/>
              </a:ext>
            </a:extLst>
          </p:cNvPr>
          <p:cNvSpPr txBox="1"/>
          <p:nvPr/>
        </p:nvSpPr>
        <p:spPr>
          <a:xfrm>
            <a:off x="905164" y="858983"/>
            <a:ext cx="9744363"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Key Understandings from Hebrew and Greek: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And, and, and, and,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“also” generates some unclarity or indication of “in addition” 	that is not in the Hebrew.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No ambiguity regarding the tree in the midst.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   Tree of the Knowledge of Good and Evil = Tree of the knowledge of right and wrong.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1879541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F314A6F-F00D-486E-B82A-7990B7CD0288}"/>
              </a:ext>
            </a:extLst>
          </p:cNvPr>
          <p:cNvSpPr/>
          <p:nvPr/>
        </p:nvSpPr>
        <p:spPr>
          <a:xfrm>
            <a:off x="651641" y="279611"/>
            <a:ext cx="11204028" cy="800219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CJB</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Out of the ground ADONAI, God, caused to grow every tree pleasing in appearance and good for food, including the tree of life in the middle of the garden and the tree of the knowledge of good and evil</a:t>
            </a:r>
            <a:r>
              <a:rPr kumimoji="0" lang="en-US" sz="1800" b="0" i="0" u="none" strike="noStrike" kern="1200" cap="none" spc="0" normalizeH="0" baseline="0" noProof="0" dirty="0">
                <a:ln>
                  <a:noFill/>
                </a:ln>
                <a:solidFill>
                  <a:prstClr val="white"/>
                </a:solidFill>
                <a:effectLst/>
                <a:uLnTx/>
                <a:uFillTx/>
                <a:latin typeface="Book Antiqua"/>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white"/>
              </a:solidFill>
              <a:effectLst/>
              <a:uLnTx/>
              <a:uFillTx/>
              <a:latin typeface="Book Antiqua"/>
              <a:ea typeface="+mn-ea"/>
              <a:cs typeface="+mn-cs"/>
              <a:hlinkClick r:id="rId2">
                <a:extLst>
                  <a:ext uri="{A12FA001-AC4F-418D-AE19-62706E023703}">
                    <ahyp:hlinkClr xmlns:ahyp="http://schemas.microsoft.com/office/drawing/2018/hyperlinkcolor" val="tx"/>
                  </a:ext>
                </a:extLst>
              </a:hlinkClick>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hlinkClick r:id="rId2">
                  <a:extLst>
                    <a:ext uri="{A12FA001-AC4F-418D-AE19-62706E023703}">
                      <ahyp:hlinkClr xmlns:ahyp="http://schemas.microsoft.com/office/drawing/2018/hyperlinkcolor" val="tx"/>
                    </a:ext>
                  </a:extLst>
                </a:hlinkClick>
              </a:rPr>
              <a:t> ESV</a:t>
            </a:r>
            <a:endPar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out of the ground the </a:t>
            </a:r>
            <a:r>
              <a:rPr kumimoji="0" lang="en-US" sz="3200" b="0" i="0" u="none" strike="noStrike" kern="1200" cap="sm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Lord</a:t>
            </a: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God made to spring up every tree that is pleasant to the sight and good for food. The tree of life was in the midst of the garden, and the tree of the knowledge of good and evil.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129623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E020F6-581A-482C-BD3D-529943C83CFF}"/>
              </a:ext>
            </a:extLst>
          </p:cNvPr>
          <p:cNvSpPr/>
          <p:nvPr/>
        </p:nvSpPr>
        <p:spPr>
          <a:xfrm>
            <a:off x="1272771" y="453430"/>
            <a:ext cx="9319491"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NABRE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Out of the ground the LORD God made grow every tree that was delightful to look at and good for food, with the tree of life in the middle of the garden and the tree of the knowledge of good and evil</a:t>
            </a:r>
            <a:r>
              <a:rPr kumimoji="0" lang="en-US" sz="1800" b="0" i="0" u="none" strike="noStrike" kern="1200" cap="none" spc="0" normalizeH="0" baseline="0" noProof="0" dirty="0">
                <a:ln>
                  <a:noFill/>
                </a:ln>
                <a:solidFill>
                  <a:prstClr val="white"/>
                </a:solidFill>
                <a:effectLst/>
                <a:uLnTx/>
                <a:uFillTx/>
                <a:latin typeface="Book Antiqua"/>
                <a:ea typeface="+mn-ea"/>
                <a:cs typeface="+mn-cs"/>
              </a:rPr>
              <a:t>.</a:t>
            </a:r>
          </a:p>
        </p:txBody>
      </p:sp>
      <p:sp>
        <p:nvSpPr>
          <p:cNvPr id="3" name="Rectangle 2">
            <a:extLst>
              <a:ext uri="{FF2B5EF4-FFF2-40B4-BE49-F238E27FC236}">
                <a16:creationId xmlns:a16="http://schemas.microsoft.com/office/drawing/2014/main" id="{C99E71F1-57E0-4CB9-8640-DECE496FBDDC}"/>
              </a:ext>
            </a:extLst>
          </p:cNvPr>
          <p:cNvSpPr/>
          <p:nvPr/>
        </p:nvSpPr>
        <p:spPr>
          <a:xfrm>
            <a:off x="1272771" y="3203067"/>
            <a:ext cx="10150763" cy="35394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WYC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the Lord God brought forth (out) of the earth each tree fair in sight, and sweet to eat; also he brought forth the tree of life in the midst of paradise, and the tree of knowing of good and of evil (and he brought forth the tree of life in the middle of the garden, and the tree of the knowledge of good and evil).</a:t>
            </a:r>
          </a:p>
        </p:txBody>
      </p:sp>
    </p:spTree>
    <p:extLst>
      <p:ext uri="{BB962C8B-B14F-4D97-AF65-F5344CB8AC3E}">
        <p14:creationId xmlns:p14="http://schemas.microsoft.com/office/powerpoint/2010/main" val="426009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363E77-03E0-4E8B-9AD4-FC00ED8DE95C}"/>
              </a:ext>
            </a:extLst>
          </p:cNvPr>
          <p:cNvSpPr/>
          <p:nvPr/>
        </p:nvSpPr>
        <p:spPr>
          <a:xfrm>
            <a:off x="952901" y="482406"/>
            <a:ext cx="994289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YLT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Jehovah God causeth to sprout from the ground every tree desirable for appearance, and good for food, and the tree of life in the midst of the garden, and the tree of knowledge of good and evil.</a:t>
            </a:r>
          </a:p>
        </p:txBody>
      </p:sp>
    </p:spTree>
    <p:extLst>
      <p:ext uri="{BB962C8B-B14F-4D97-AF65-F5344CB8AC3E}">
        <p14:creationId xmlns:p14="http://schemas.microsoft.com/office/powerpoint/2010/main" val="4227281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363E77-03E0-4E8B-9AD4-FC00ED8DE95C}"/>
              </a:ext>
            </a:extLst>
          </p:cNvPr>
          <p:cNvSpPr/>
          <p:nvPr/>
        </p:nvSpPr>
        <p:spPr>
          <a:xfrm>
            <a:off x="952901" y="482406"/>
            <a:ext cx="994289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YLT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Jehovah God causeth to sprout from the ground every tree desirable for appearance, and good for food, and the tree of life in the midst of the garden, and the tree of knowledge of good and evil.</a:t>
            </a:r>
          </a:p>
        </p:txBody>
      </p:sp>
      <p:sp>
        <p:nvSpPr>
          <p:cNvPr id="4" name="Rectangle 3">
            <a:extLst>
              <a:ext uri="{FF2B5EF4-FFF2-40B4-BE49-F238E27FC236}">
                <a16:creationId xmlns:a16="http://schemas.microsoft.com/office/drawing/2014/main" id="{F2D1B92D-059D-4B0E-9286-80311D8F50D2}"/>
              </a:ext>
            </a:extLst>
          </p:cNvPr>
          <p:cNvSpPr/>
          <p:nvPr/>
        </p:nvSpPr>
        <p:spPr>
          <a:xfrm>
            <a:off x="952901" y="3544051"/>
            <a:ext cx="10597415" cy="2554545"/>
          </a:xfrm>
          <a:prstGeom prst="rect">
            <a:avLst/>
          </a:prstGeom>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hlinkClick r:id="rId2">
                  <a:extLst>
                    <a:ext uri="{A12FA001-AC4F-418D-AE19-62706E023703}">
                      <ahyp:hlinkClr xmlns:ahyp="http://schemas.microsoft.com/office/drawing/2018/hyperlinkcolor" val="tx"/>
                    </a:ext>
                  </a:extLst>
                </a:hlinkClick>
              </a:rPr>
              <a:t>ESV</a:t>
            </a:r>
            <a:endPar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out of the ground the </a:t>
            </a:r>
            <a:r>
              <a:rPr kumimoji="0" lang="en-US" sz="3200" b="0" i="0" u="none" strike="noStrike" kern="1200" cap="sm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Lord</a:t>
            </a: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God made to spring up every tree that is pleasant to the sight and good for food. The tree of life was in the midst of the garden, and the tree of the knowledge of good and evil.</a:t>
            </a:r>
          </a:p>
        </p:txBody>
      </p:sp>
    </p:spTree>
    <p:extLst>
      <p:ext uri="{BB962C8B-B14F-4D97-AF65-F5344CB8AC3E}">
        <p14:creationId xmlns:p14="http://schemas.microsoft.com/office/powerpoint/2010/main" val="2196023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71E6B1-03D7-46FC-B2E6-8824AD3D357F}"/>
              </a:ext>
            </a:extLst>
          </p:cNvPr>
          <p:cNvSpPr/>
          <p:nvPr/>
        </p:nvSpPr>
        <p:spPr>
          <a:xfrm>
            <a:off x="1193532" y="1537264"/>
            <a:ext cx="1001990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the tree of the [experiential] knowledge (recognition) of [the difference between] good and evil.</a:t>
            </a:r>
          </a:p>
        </p:txBody>
      </p:sp>
      <p:sp>
        <p:nvSpPr>
          <p:cNvPr id="3" name="TextBox 2">
            <a:extLst>
              <a:ext uri="{FF2B5EF4-FFF2-40B4-BE49-F238E27FC236}">
                <a16:creationId xmlns:a16="http://schemas.microsoft.com/office/drawing/2014/main" id="{3411037A-C3EA-441C-A54B-13E5DB4F26B2}"/>
              </a:ext>
            </a:extLst>
          </p:cNvPr>
          <p:cNvSpPr txBox="1"/>
          <p:nvPr/>
        </p:nvSpPr>
        <p:spPr>
          <a:xfrm>
            <a:off x="3580598" y="587141"/>
            <a:ext cx="493776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Some help with the last part of the verse.</a:t>
            </a:r>
          </a:p>
        </p:txBody>
      </p:sp>
      <p:sp>
        <p:nvSpPr>
          <p:cNvPr id="4" name="Rectangle 3">
            <a:extLst>
              <a:ext uri="{FF2B5EF4-FFF2-40B4-BE49-F238E27FC236}">
                <a16:creationId xmlns:a16="http://schemas.microsoft.com/office/drawing/2014/main" id="{671E1AFC-9E98-4715-8492-127731847D44}"/>
              </a:ext>
            </a:extLst>
          </p:cNvPr>
          <p:cNvSpPr/>
          <p:nvPr/>
        </p:nvSpPr>
        <p:spPr>
          <a:xfrm>
            <a:off x="1193532" y="3472272"/>
            <a:ext cx="10019900" cy="206210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One of the trees gave life—the other gave the power to know the difference between right and wrong.</a:t>
            </a:r>
          </a:p>
        </p:txBody>
      </p:sp>
    </p:spTree>
    <p:extLst>
      <p:ext uri="{BB962C8B-B14F-4D97-AF65-F5344CB8AC3E}">
        <p14:creationId xmlns:p14="http://schemas.microsoft.com/office/powerpoint/2010/main" val="21966495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870</Words>
  <Application>Microsoft Office PowerPoint</Application>
  <PresentationFormat>Widescreen</PresentationFormat>
  <Paragraphs>64</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Book Antiqua</vt:lpstr>
      <vt:lpstr>Calibri</vt:lpstr>
      <vt:lpstr>Lucida Sans</vt:lpstr>
      <vt:lpstr>Times New Roman</vt:lpstr>
      <vt:lpstr>Wingdings</vt:lpstr>
      <vt:lpstr>Wingdings 2</vt:lpstr>
      <vt:lpstr>Wingdings 3</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smilingmaven smilingmaven</dc:creator>
  <cp:lastModifiedBy>smilingmaven smilingmaven</cp:lastModifiedBy>
  <cp:revision>1</cp:revision>
  <dcterms:created xsi:type="dcterms:W3CDTF">2020-01-04T23:00:48Z</dcterms:created>
  <dcterms:modified xsi:type="dcterms:W3CDTF">2020-01-04T23:01:38Z</dcterms:modified>
</cp:coreProperties>
</file>