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443" r:id="rId4"/>
    <p:sldId id="439" r:id="rId5"/>
    <p:sldId id="444" r:id="rId6"/>
    <p:sldId id="449" r:id="rId7"/>
    <p:sldId id="450" r:id="rId8"/>
    <p:sldId id="451" r:id="rId9"/>
    <p:sldId id="452" r:id="rId10"/>
    <p:sldId id="440" r:id="rId11"/>
    <p:sldId id="453" r:id="rId12"/>
    <p:sldId id="445" r:id="rId13"/>
    <p:sldId id="454" r:id="rId14"/>
    <p:sldId id="441" r:id="rId15"/>
    <p:sldId id="446" r:id="rId16"/>
    <p:sldId id="442" r:id="rId17"/>
    <p:sldId id="447" r:id="rId18"/>
    <p:sldId id="448" r:id="rId19"/>
    <p:sldId id="457" r:id="rId20"/>
    <p:sldId id="458" r:id="rId21"/>
    <p:sldId id="45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867DC-86A7-42BA-B99E-4C212D153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7F3A8-8518-40A8-8ECC-D6464D15F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C7218-F200-4A41-AE0F-7863E30C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6226-3655-4C81-8782-D6F27913EE24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C23BC-69D8-4672-ADF9-243BC7085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DA9E2-1046-43E6-9B09-2FABF7227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C118E-0F85-44CF-891F-B5312668B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0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39236-1234-49D6-9AEF-344500CD2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CC86B-3A9D-41EA-A562-813216A3A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3BDF2-A6BA-4507-8604-6C00D9A0A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6226-3655-4C81-8782-D6F27913EE24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597C9-23CD-47A3-B5C1-E8268F370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242AE-F471-43AA-B0B9-62CD8FB9E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C118E-0F85-44CF-891F-B5312668B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67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CFB81-F583-4D2E-89ED-C9EF9ABF9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3940F-3FFE-4A87-A8FD-F9EDB9880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4031A-A4E6-49BE-AD97-9D2E7640C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6226-3655-4C81-8782-D6F27913EE24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24C52-6A2B-4CD1-9CEC-A4B5D2C76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C02C8-CE49-4A18-B927-BD789BBC0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C118E-0F85-44CF-891F-B5312668B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21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B7EEA-DFC8-4442-AF21-833822B5C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03A79-D64C-4B7F-9596-A6E68C1CD4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A507B4-9130-4984-A599-420235476A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BF81C7-28C7-463E-B1F5-C2D89DD85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6226-3655-4C81-8782-D6F27913EE24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3FC536-4783-4691-B5ED-7AA2E236F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592A4-145E-480F-8BE0-405A346F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C118E-0F85-44CF-891F-B5312668B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645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8D27-CF3B-4B01-867A-F2C3879F5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20E3F-868A-447E-82F3-000766FA9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D6284A-36D3-4593-B907-B56581F31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563DD2-8AF8-4DBF-BD29-6BEA7C9D12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7D5C73-E0E1-4E7F-A4C4-E986B9A37B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D488C4-9BDB-4A84-AF04-B44F81B41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6226-3655-4C81-8782-D6F27913EE24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4105EE-DE2C-4442-8DBE-71B051B9F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FED929-BC3D-4B06-AB03-20A0D369F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C118E-0F85-44CF-891F-B5312668B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3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83208-6FF2-48E9-BD47-6118D510B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555AE-9381-4929-A161-CD1C47DF0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6226-3655-4C81-8782-D6F27913EE24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31CAF7-259A-4202-B9E6-5B7A99542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C3F1A-EF0B-4315-A090-B1A0D8CEA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C118E-0F85-44CF-891F-B5312668B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1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162885-DBAF-4F33-94C6-98DC76BA0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6226-3655-4C81-8782-D6F27913EE24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3328F8-0DF5-4FC4-BAF6-51351E989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FAFBA-B636-4DB5-9868-7E1EFA156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C118E-0F85-44CF-891F-B5312668B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93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F7B4-DBF7-4393-A73A-920774A43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A4B7E-068B-4AE6-B5EA-70239DF32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845C4-2D32-4E41-8A45-E1BA2CBCB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DB3B6D-D3F3-4F70-B858-20A3D17AC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6226-3655-4C81-8782-D6F27913EE24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D54B4B-FC2E-4550-B31B-EE454A7DF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9AC33-0F12-4E60-84BE-3A03B598D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C118E-0F85-44CF-891F-B5312668B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49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29B9B-817E-43B2-81C7-2069DF415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A5B66D-8ECC-469F-8875-34F2B59A45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D5A41-7E5B-4073-84F8-44255F325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8AF5B-A577-4604-BB92-7627D528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6226-3655-4C81-8782-D6F27913EE24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03A8C4-2705-4FE5-BE21-BBE165A19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DD002B-9A69-496D-B635-0FED55AC0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C118E-0F85-44CF-891F-B5312668B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84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C3967-F71F-4869-B48B-53EEAE616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16C543-F3BA-4093-859A-83ADC28E1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45EEA-F2DE-44C9-80DF-C0F91C381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6226-3655-4C81-8782-D6F27913EE24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0300A-9C1E-4236-8D31-61E8CD416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99E0C-E65F-4E22-A64A-B9A940020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C118E-0F85-44CF-891F-B5312668B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00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11AA4D-FAE5-410E-965C-DFF31D17A2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4F7868-6F74-4EF2-B6C7-7B4D2C7A2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0CE29-CA02-4A4E-8FDD-9665315C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6226-3655-4C81-8782-D6F27913EE24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E2EA2-2D28-4111-8C97-ADBBFBC3B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B9096-FDCF-4BAE-B950-61576A8F9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C118E-0F85-44CF-891F-B5312668B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45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12/7/2019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73165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135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4252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12/7/2019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859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12/7/2019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274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12/7/2019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5498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12/7/2019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556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12/7/2019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615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12/7/2019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3684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47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C58F-BFBB-4B7C-9758-A21DBE4D0FF8}" type="datetimeFigureOut">
              <a:rPr lang="en-US" smtClean="0"/>
              <a:pPr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47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90427-1EE2-4440-95FF-68708FE2E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7D3FC-444B-4AF4-BD1D-F76E84C0D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72C94-704B-4548-B563-B6C75B4DB1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C6226-3655-4C81-8782-D6F27913EE24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2991B-51DB-4EFC-BBE1-94AC1DFA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1F4A1-9156-4D84-9F90-6DADC96321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C118E-0F85-44CF-891F-B5312668B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7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5AAC58F-BFBB-4B7C-9758-A21DBE4D0FF8}" type="datetimeFigureOut">
              <a:rPr lang="en-US" smtClean="0"/>
              <a:pPr/>
              <a:t>12/7/2019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4E03A91-FBC5-4228-A185-5605670C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4844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ref.ly/logosres/lhb?ref=BibleBHS.Ge2.4&amp;off=3&amp;ctx=%D7%99%D7%9D+%D7%9C%D6%B7%D7%A2%D6%B2%D7%A9%D7%82%D6%BD%D7%95%D6%B9%D7%AA%D7%83+%D7%A4%0a4++~%D7%90%D6%B5%D6%A3%D7%9C%D6%BC%D6%B6%D7%94+%D7%AA%D7%95%D6%B9%D7%9C%D6%B0%D7%93%D6%A7%D7%95%D6%B9%D7%AA+%D7%94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ef.ly/logosres/lhb?ref=BibleBHS.Ge2.4&amp;off=3&amp;ctx=%D7%99%D7%9D+%D7%9C%D6%B7%D7%A2%D6%B2%D7%A9%D7%82%D6%BD%D7%95%D6%B9%D7%AA%D7%83+%D7%A4%0a4++~%D7%90%D6%B5%D6%A3%D7%9C%D6%BC%D6%B6%D7%94+%D7%AA%D7%95%D6%B9%D7%9C%D6%B0%D7%93%D6%A7%D7%95%D6%B9%D7%AA+%D7%94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ref.ly/logosres/lhb?ref=BibleBHS.Ge2.4&amp;off=3&amp;ctx=%D7%99%D7%9D+%D7%9C%D6%B7%D7%A2%D6%B2%D7%A9%D7%82%D6%BD%D7%95%D6%B9%D7%AA%D7%83+%D7%A4%0a4++~%D7%90%D6%B5%D6%A3%D7%9C%D6%BC%D6%B6%D7%94+%D7%AA%D7%95%D6%B9%D7%9C%D6%B0%D7%93%D6%A7%D7%95%D6%B9%D7%AA+%D7%94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ref.ly/logosres/lhb?ref=BibleBHS.Ge2.4&amp;off=3&amp;ctx=%D7%99%D7%9D+%D7%9C%D6%B7%D7%A2%D6%B2%D7%A9%D7%82%D6%BD%D7%95%D6%B9%D7%AA%D7%83+%D7%A4%0a4++~%D7%90%D6%B5%D6%A3%D7%9C%D6%BC%D6%B6%D7%94+%D7%AA%D7%95%D6%B9%D7%9C%D6%B0%D7%93%D6%A7%D7%95%D6%B9%D7%AA+%D7%94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Genesis%202:3-5&amp;version=YLT" TargetMode="External"/><Relationship Id="rId2" Type="http://schemas.openxmlformats.org/officeDocument/2006/relationships/hyperlink" Target="https://ref.ly/logosres/lhb?ref=BibleBHS.Ge2.4&amp;off=3&amp;ctx=%D7%99%D7%9D+%D7%9C%D6%B7%D7%A2%D6%B2%D7%A9%D7%82%D6%BD%D7%95%D6%B9%D7%AA%D7%83+%D7%A4%0a4++~%D7%90%D6%B5%D6%A3%D7%9C%D6%BC%D6%B6%D7%94+%D7%AA%D7%95%D6%B9%D7%9C%D6%B0%D7%93%D6%A7%D7%95%D6%B9%D7%AA+%D7%94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ref.ly/logosres/lhb?ref=BibleBHS.Ge2.4&amp;off=3&amp;ctx=%D7%99%D7%9D+%D7%9C%D6%B7%D7%A2%D6%B2%D7%A9%D7%82%D6%BD%D7%95%D6%B9%D7%AA%D7%83+%D7%A4%0a4++~%D7%90%D6%B5%D6%A3%D7%9C%D6%BC%D6%B6%D7%94+%D7%AA%D7%95%D6%B9%D7%9C%D6%B0%D7%93%D6%A7%D7%95%D6%B9%D7%AA+%D7%94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ref.ly/logosres/hal?ref=Page.p+792&amp;off=2686&amp;ctx=p.%3b+homophonic+with+~I+%D7%A2%D6%B5%D7%93%D6%B6%D7%9F+from+which+i" TargetMode="Externa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0AF53-3785-4D1E-9721-65EAED4C00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3EB272-FCFF-435D-A9F7-0AAE636F62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2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199767-43F1-41E0-83B8-4B9B7BDD811E}"/>
              </a:ext>
            </a:extLst>
          </p:cNvPr>
          <p:cNvSpPr txBox="1"/>
          <p:nvPr/>
        </p:nvSpPr>
        <p:spPr>
          <a:xfrm>
            <a:off x="2511926" y="2274838"/>
            <a:ext cx="78159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Out of the Ground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Genesis 2:4-8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These are the Generations</a:t>
            </a:r>
          </a:p>
        </p:txBody>
      </p:sp>
    </p:spTree>
    <p:extLst>
      <p:ext uri="{BB962C8B-B14F-4D97-AF65-F5344CB8AC3E}">
        <p14:creationId xmlns:p14="http://schemas.microsoft.com/office/powerpoint/2010/main" val="2157981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9DC031-1299-4A31-9386-03709A0DD0D5}"/>
              </a:ext>
            </a:extLst>
          </p:cNvPr>
          <p:cNvSpPr/>
          <p:nvPr/>
        </p:nvSpPr>
        <p:spPr>
          <a:xfrm>
            <a:off x="625643" y="552149"/>
            <a:ext cx="1120380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אֵ֣לֶּה תוֹלְד֧וֹת הַשָּׁמַ֛יִם וְהָאָ֖רֶץ בְּהִבָּֽרְאָ֑ם בְּי֗וֹם עֲשׂ֛וֹת יְהוָ֥ה אֱלֹהִ֖ים אֶ֥רֶץ וְשָׁמָֽיִם׃</a:t>
            </a: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וְכֹ֣ל׀ שִׂ֣יחַ הַשָּׂדֶ֗ה טֶ֚רֶם יִֽהְיֶ֣ה בָאָ֔רֶץ וְכָל־עֵ֥שֶׂב הַשָּׂדֶ֖ה טֶ֣רֶם יִצְמָ֑ח כִּי֩ לֹ֨א הִמְטִ֜יר יְהוָ֤ה אֱלֹהִים֙ עַל־הָאָ֔רֶץ וְאָדָ֣ם אַ֔יִן לַֽעֲבֹ֖ד אֶת־הָֽאֲדָמָֽה׃</a:t>
            </a: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וְאֵ֖ד יַֽעֲלֶ֣ה מִן־הָאָ֑רֶץ וְהִשְׁקָ֖ה אֶֽת־כָּל־פְּנֵֽי־הָֽאֲדָמָֽה׃</a:t>
            </a: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וַיִּיצֶר֩ יְהוָ֨ה אֱלֹהִ֜ים אֶת־הָֽאָדָ֗ם עָפָר֙ מִן־הָ֣אֲדָמָ֔ה וַיִּפַּ֥ח בְּאַפָּ֖יו נִשְׁמַ֣ת חַיִּ֑ים וַֽיְהִ֥י הָֽאָדָ֖ם לְנֶ֥פֶשׁ חַיָּֽה׃</a:t>
            </a: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וַיִּטַּ֞ע יְהוָ֧ה אֱלֹהִ֛ים גַּן־בְּעֵ֖דֶן מִקֶּ֑דֶם וַיָּ֣שֶׂם שָׁ֔ם אֶת־הָֽאָדָ֖ם אֲשֶׁ֥ר יָצָֽר׃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Lexham Hebrew Bible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(2012). (Ge 2:4–8)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 Antiqu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WA: Lexham Press.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3773613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9DC031-1299-4A31-9386-03709A0DD0D5}"/>
              </a:ext>
            </a:extLst>
          </p:cNvPr>
          <p:cNvSpPr/>
          <p:nvPr/>
        </p:nvSpPr>
        <p:spPr>
          <a:xfrm>
            <a:off x="625643" y="552149"/>
            <a:ext cx="1120380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אֵ֣לֶּה תוֹלְד֧וֹת הַשָּׁמַ֛יִם וְהָאָ֖רֶץ בְּהִבָּֽרְאָ֑ם בְּי֗וֹם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עֲשׂ֛וֹת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יְהוָ֥ה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אֱלֹהִ֖ים אֶ֥רֶץ וְשָׁמָֽיִם׃</a:t>
            </a: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וְכֹ֣ל׀ שִׂ֣יחַ הַשָּׂדֶ֗ה טֶ֚רֶם יִֽהְיֶ֣ה בָאָ֔רֶץ וְכָל־עֵ֥שֶׂב הַשָּׂדֶ֖ה טֶ֣רֶם יִצְמָ֑ח כִּי֩ לֹ֨א הִמְטִ֜יר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יְהוָ֤ה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אֱלֹהִים֙ עַל־הָאָ֔רֶץ וְ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אָדָ֣ם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אַ֔יִן לַֽעֲבֹ֖ד אֶת־הָֽ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אֲדָמָֽה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׃</a:t>
            </a: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וְאֵ֖ד יַֽעֲלֶ֣ה מִן־הָאָ֑רֶץ וְהִשְׁקָ֖ה אֶֽת־כָּל־פְּנֵֽי־הָֽאֲדָמָֽה׃</a:t>
            </a: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וַיִּיצֶר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֩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יְהוָ֨ה אֱלֹהִ֜ים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אֶת־הָֽ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אָדָ֗ם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עָפָר֙ מִן־הָ֣אֲדָמָ֔ה וַיִּפַּ֥ח בְּאַפָּ֖יו נִשְׁמַ֣ת חַיִּ֑ים וַֽיְהִ֥י הָֽאָדָ֖ם לְנֶ֥פֶשׁ חַיָּֽה׃</a:t>
            </a: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וַיִּטַּ֞ע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יְהוָ֧ה אֱלֹהִ֛ים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גַּן־בְּעֵ֖דֶן מִקֶּ֑דֶם וַיָּ֣שֶׂם שָׁ֔ם אֶת־הָֽאָדָ֖ם אֲשֶׁ֥ר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יָצָֽר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׃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Lexham Hebrew Bible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(2012). (Ge 2:4–8)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 Antiqu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WA: Lexham Press.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1850018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9DC031-1299-4A31-9386-03709A0DD0D5}"/>
              </a:ext>
            </a:extLst>
          </p:cNvPr>
          <p:cNvSpPr/>
          <p:nvPr/>
        </p:nvSpPr>
        <p:spPr>
          <a:xfrm>
            <a:off x="625643" y="552149"/>
            <a:ext cx="1120380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אֵ֣לֶּה תוֹלְד֧וֹת הַשָּׁמַ֛יִם וְהָאָ֖רֶץ בְּהִבָּֽרְאָ֑ם בְּי֗וֹם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עֲשׂ֛וֹת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יְהוָ֥ה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אֱלֹהִ֖ים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אֶ֥רֶץ וְשָׁמָֽיִם׃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This is the first appearance of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יְהוָ֥ה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אֱלֹהִ֖ים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Yahweh  Elohim  (Ever-Existing God).   In chapter one the reference is always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אֱלֹהִ֖ים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Elohim - God.   It is chapter 2 verse 4 where the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name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יְהוָ֥ה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Yahweh first appears.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107269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9DC031-1299-4A31-9386-03709A0DD0D5}"/>
              </a:ext>
            </a:extLst>
          </p:cNvPr>
          <p:cNvSpPr/>
          <p:nvPr/>
        </p:nvSpPr>
        <p:spPr>
          <a:xfrm>
            <a:off x="625643" y="552149"/>
            <a:ext cx="11203806" cy="7817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אֵ֣לֶּה תוֹלְד֧וֹת הַשָּׁמַ֛יִם וְהָאָ֖רֶץ בְּהִבָּֽרְאָ֑ם בְּי֗וֹם עֲשׂ֛וֹת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יְהוָ֥ה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אֱלֹהִ֖ים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אֶ֥רֶץ וְשָׁמָֽיִם׃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This is the first appearance of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יְהוָ֥ה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אֱלֹהִ֖ים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Yahweh  Elohim  (Ever-Existing God).   In chapter one the reference is always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א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ֱלֹהִ֖ים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Elohim - God.   It is chapter 2 verse 4 where the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name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יְהוָ֥ה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Yahweh first appears.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Reminder:  The English Translation use of “LORD” (all in caps) is not a translation nor a transliteration.   It follows the rabbinic history/tradition of using a respective replacement word rather than say or use the actual name of God.   Yahweh is probably a close transliteration of the way the word sounded.  The name conveys the understanding that He is the Ever-Existing One, the One that has being in Himself.   </a:t>
            </a:r>
            <a:endParaRPr kumimoji="0" lang="en-US" sz="18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3708346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9DC031-1299-4A31-9386-03709A0DD0D5}"/>
              </a:ext>
            </a:extLst>
          </p:cNvPr>
          <p:cNvSpPr/>
          <p:nvPr/>
        </p:nvSpPr>
        <p:spPr>
          <a:xfrm>
            <a:off x="625643" y="552149"/>
            <a:ext cx="1120380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אֵ֣לֶּה תוֹלְד֧וֹת הַשָּׁמַ֛יִם וְהָאָ֖רֶץ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בְּהִבָּֽרְאָ֑ם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בְּי֗וֹם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עֲשׂ֛וֹת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יְהוָ֥ה אֱלֹהִ֖ים אֶ֥רֶץ וְשָׁמָֽיִם׃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verbs here to make and to create (or birth) are both in the infinitive form.   These are not past tense.   The concept may be that there is still a flow from chapter 1, not a summary nor a repeated account. </a:t>
            </a:r>
            <a:endParaRPr kumimoji="0" lang="en-US" sz="3200" b="0" i="1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YLT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These [are] births of the heavens and of the earth in their being prepared, in the day of Jehovah God's making earth and heavens;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2091106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9DC031-1299-4A31-9386-03709A0DD0D5}"/>
              </a:ext>
            </a:extLst>
          </p:cNvPr>
          <p:cNvSpPr/>
          <p:nvPr/>
        </p:nvSpPr>
        <p:spPr>
          <a:xfrm>
            <a:off x="625643" y="552149"/>
            <a:ext cx="112038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אֵ֣לֶּה תוֹלְד֧וֹת הַשָּׁמַ֛יִם וְהָאָ֖רֶץ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בְּהִבָּֽרְאָ֑ם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בְּי֗וֹם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עֲשׂ֛וֹת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יְהוָ֥ה אֱלֹהִ֖ים אֶ֥רֶץ וְשָׁמָֽיִם׃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 Antiqua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70CFB5-96CE-42EE-8D3C-6372A7D66D38}"/>
              </a:ext>
            </a:extLst>
          </p:cNvPr>
          <p:cNvSpPr txBox="1"/>
          <p:nvPr/>
        </p:nvSpPr>
        <p:spPr>
          <a:xfrm>
            <a:off x="2052084" y="2644170"/>
            <a:ext cx="87931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plans, the architect drawings were complete in chapter 1.  The basic framework of sky, sea, grass and plans were in process.  </a:t>
            </a:r>
          </a:p>
        </p:txBody>
      </p:sp>
    </p:spTree>
    <p:extLst>
      <p:ext uri="{BB962C8B-B14F-4D97-AF65-F5344CB8AC3E}">
        <p14:creationId xmlns:p14="http://schemas.microsoft.com/office/powerpoint/2010/main" val="2971108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AA9C36-42BD-4C12-A34A-92DA215DBA7B}"/>
              </a:ext>
            </a:extLst>
          </p:cNvPr>
          <p:cNvSpPr/>
          <p:nvPr/>
        </p:nvSpPr>
        <p:spPr>
          <a:xfrm>
            <a:off x="917944" y="327975"/>
            <a:ext cx="103561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וְכֹ֣ל׀ שִׂ֣יחַ הַשָּׂדֶ֗ה טֶ֚רֶם יִֽהְיֶ֣ה בָאָ֔רֶץ וְכָל־עֵ֥שֶׂב הַשָּׂדֶ֖ה טֶ֣רֶם יִצְמָ֑ח כִּי֩ לֹ֨א הִמְטִ֜יר יְהוָ֤ה אֱלֹהִים֙ עַל־הָאָ֔רֶץ וְאָדָ֣ם אַ֔יִן לַֽעֲבֹ֖ד אֶת־הָֽאֲדָמָֽה׃</a:t>
            </a: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וְאֵ֖ד יַֽעֲלֶ֣ה מִן־הָאָ֑רֶץ וְהִשְׁקָ֖ה אֶֽת־כָּל־פְּנֵֽי־הָֽאֲדָמָֽה׃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49D28C-F4C2-45F5-BFB7-80FFE5834C28}"/>
              </a:ext>
            </a:extLst>
          </p:cNvPr>
          <p:cNvSpPr txBox="1"/>
          <p:nvPr/>
        </p:nvSpPr>
        <p:spPr>
          <a:xfrm>
            <a:off x="1041991" y="3115340"/>
            <a:ext cx="101221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Before plants and herbs had grown, no rain yet.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 man to work the ground.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And a mist went up and watered the ground.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445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AA9C36-42BD-4C12-A34A-92DA215DBA7B}"/>
              </a:ext>
            </a:extLst>
          </p:cNvPr>
          <p:cNvSpPr/>
          <p:nvPr/>
        </p:nvSpPr>
        <p:spPr>
          <a:xfrm>
            <a:off x="917944" y="327975"/>
            <a:ext cx="103561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וְכֹ֣ל׀ שִׂ֣יחַ הַשָּׂדֶ֗ה טֶ֚רֶם יִֽהְיֶ֣ה בָאָ֔רֶץ וְכָל־עֵ֥שֶׂב הַשָּׂדֶ֖ה טֶ֣רֶם יִצְמָ֑ח כִּי֩ לֹ֨א הִמְטִ֜יר יְהוָ֤ה אֱלֹהִים֙ עַל־הָאָ֔רֶץ וְאָדָ֣ם אַ֔יִן לַֽעֲבֹ֖ד אֶת־הָֽאֲדָמָֽה׃</a:t>
            </a:r>
          </a:p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וְאֵ֖ד יַֽעֲלֶ֣ה מִן־הָאָ֑רֶץ וְהִשְׁקָ֖ה אֶֽת־כָּל־פְּנֵֽי־הָֽאֲדָמָֽה׃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49D28C-F4C2-45F5-BFB7-80FFE5834C28}"/>
              </a:ext>
            </a:extLst>
          </p:cNvPr>
          <p:cNvSpPr txBox="1"/>
          <p:nvPr/>
        </p:nvSpPr>
        <p:spPr>
          <a:xfrm>
            <a:off x="1151861" y="2190308"/>
            <a:ext cx="1012219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Before plants and herbs had grown, no rain yet.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 man to work the ground.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And a mist went up and watered the ground.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This does not necessary mean that the plants and herbs were not yet created – planned or designed.  On the 3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day God brought forth grass, and herbs – plants that are themselves in the seeds.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702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6C48E4-B368-4452-AD1D-E1AA61DF2546}"/>
              </a:ext>
            </a:extLst>
          </p:cNvPr>
          <p:cNvSpPr txBox="1"/>
          <p:nvPr/>
        </p:nvSpPr>
        <p:spPr>
          <a:xfrm>
            <a:off x="2014888" y="242421"/>
            <a:ext cx="816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Ground Man, The Dust Man, The Mud Man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590645-E8C3-424A-B5CC-AD2CA56AD902}"/>
              </a:ext>
            </a:extLst>
          </p:cNvPr>
          <p:cNvSpPr/>
          <p:nvPr/>
        </p:nvSpPr>
        <p:spPr>
          <a:xfrm>
            <a:off x="1162475" y="1045674"/>
            <a:ext cx="87275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7a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וַיִּיצֶר֩ יְהוָ֨ה אֱלֹהִ֜ים אֶת־הָֽאָדָ֗ם עָפָר֙ מִן־הָ֣אֲדָמָ֔ה</a:t>
            </a:r>
          </a:p>
        </p:txBody>
      </p:sp>
    </p:spTree>
    <p:extLst>
      <p:ext uri="{BB962C8B-B14F-4D97-AF65-F5344CB8AC3E}">
        <p14:creationId xmlns:p14="http://schemas.microsoft.com/office/powerpoint/2010/main" val="2455760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6C48E4-B368-4452-AD1D-E1AA61DF2546}"/>
              </a:ext>
            </a:extLst>
          </p:cNvPr>
          <p:cNvSpPr txBox="1"/>
          <p:nvPr/>
        </p:nvSpPr>
        <p:spPr>
          <a:xfrm>
            <a:off x="2014888" y="242421"/>
            <a:ext cx="816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Ground Man, The Dust Man, The Mud Man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D1A482-D3EB-446D-9CFE-9EDF06A26B12}"/>
              </a:ext>
            </a:extLst>
          </p:cNvPr>
          <p:cNvSpPr txBox="1"/>
          <p:nvPr/>
        </p:nvSpPr>
        <p:spPr>
          <a:xfrm>
            <a:off x="7134447" y="2641876"/>
            <a:ext cx="44869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Mem   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מ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מ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 at the end of a word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ם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At the end of a word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590645-E8C3-424A-B5CC-AD2CA56AD902}"/>
              </a:ext>
            </a:extLst>
          </p:cNvPr>
          <p:cNvSpPr/>
          <p:nvPr/>
        </p:nvSpPr>
        <p:spPr>
          <a:xfrm>
            <a:off x="1205005" y="1088204"/>
            <a:ext cx="87275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7a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וַיִּיצֶר֩ יְהוָ֨ה אֱלֹהִ֜ים אֶת־הָֽאָדָ֗ם עָפָר֙ מִן־הָ֣אֲדָמָ֔ה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5134AC-8B2D-4B27-9CD1-B01A9B60CE63}"/>
              </a:ext>
            </a:extLst>
          </p:cNvPr>
          <p:cNvSpPr txBox="1"/>
          <p:nvPr/>
        </p:nvSpPr>
        <p:spPr>
          <a:xfrm>
            <a:off x="1679943" y="2780421"/>
            <a:ext cx="4416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Some Hebrew Honey</a:t>
            </a:r>
          </a:p>
        </p:txBody>
      </p:sp>
      <p:pic>
        <p:nvPicPr>
          <p:cNvPr id="1026" name="Picture 2" descr="Honeypot | Jeff Geerling - Web Developer and Photographer - St ">
            <a:extLst>
              <a:ext uri="{FF2B5EF4-FFF2-40B4-BE49-F238E27FC236}">
                <a16:creationId xmlns:a16="http://schemas.microsoft.com/office/drawing/2014/main" id="{1006CB94-D6B0-44B3-959B-B9235A6ED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749" y="3817091"/>
            <a:ext cx="1200150" cy="123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318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6C48E4-B368-4452-AD1D-E1AA61DF2546}"/>
              </a:ext>
            </a:extLst>
          </p:cNvPr>
          <p:cNvSpPr txBox="1"/>
          <p:nvPr/>
        </p:nvSpPr>
        <p:spPr>
          <a:xfrm>
            <a:off x="1841465" y="357204"/>
            <a:ext cx="816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Ground Man, The Dust Man, The Mud Man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A82841-9663-442D-83B8-20B9465C8178}"/>
              </a:ext>
            </a:extLst>
          </p:cNvPr>
          <p:cNvSpPr txBox="1"/>
          <p:nvPr/>
        </p:nvSpPr>
        <p:spPr>
          <a:xfrm>
            <a:off x="947044" y="1907316"/>
            <a:ext cx="62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אֲדָמָֽה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DFF8676-F768-4F0B-92F5-2B41E931306B}"/>
              </a:ext>
            </a:extLst>
          </p:cNvPr>
          <p:cNvCxnSpPr>
            <a:cxnSpLocks/>
          </p:cNvCxnSpPr>
          <p:nvPr/>
        </p:nvCxnSpPr>
        <p:spPr>
          <a:xfrm>
            <a:off x="2557075" y="2425566"/>
            <a:ext cx="2482758" cy="0"/>
          </a:xfrm>
          <a:prstGeom prst="straightConnector1">
            <a:avLst/>
          </a:prstGeom>
          <a:ln w="136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8A01452-7276-4A97-A11E-2133BBEBFB80}"/>
              </a:ext>
            </a:extLst>
          </p:cNvPr>
          <p:cNvSpPr/>
          <p:nvPr/>
        </p:nvSpPr>
        <p:spPr>
          <a:xfrm>
            <a:off x="5396632" y="1925053"/>
            <a:ext cx="10518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אָדָ֗ם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DA0D66-EC97-4BD6-9A4F-7C63BAF65040}"/>
              </a:ext>
            </a:extLst>
          </p:cNvPr>
          <p:cNvSpPr txBox="1"/>
          <p:nvPr/>
        </p:nvSpPr>
        <p:spPr>
          <a:xfrm>
            <a:off x="947044" y="3625702"/>
            <a:ext cx="1504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אדמה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A49F50F-48D8-49E7-9B3F-882BE05EF1EF}"/>
              </a:ext>
            </a:extLst>
          </p:cNvPr>
          <p:cNvCxnSpPr>
            <a:cxnSpLocks/>
          </p:cNvCxnSpPr>
          <p:nvPr/>
        </p:nvCxnSpPr>
        <p:spPr>
          <a:xfrm>
            <a:off x="2451495" y="4119687"/>
            <a:ext cx="2482758" cy="0"/>
          </a:xfrm>
          <a:prstGeom prst="straightConnector1">
            <a:avLst/>
          </a:prstGeom>
          <a:ln w="136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18A5B56-294E-47D6-BC2F-6A5F3AAE863D}"/>
              </a:ext>
            </a:extLst>
          </p:cNvPr>
          <p:cNvSpPr txBox="1"/>
          <p:nvPr/>
        </p:nvSpPr>
        <p:spPr>
          <a:xfrm>
            <a:off x="5291052" y="3625701"/>
            <a:ext cx="1504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אדמ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אדם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26F12F-D63C-4AB1-B6D8-E14808E9212D}"/>
              </a:ext>
            </a:extLst>
          </p:cNvPr>
          <p:cNvSpPr txBox="1"/>
          <p:nvPr/>
        </p:nvSpPr>
        <p:spPr>
          <a:xfrm>
            <a:off x="7879390" y="2148375"/>
            <a:ext cx="44869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Mem   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מ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מ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 at the end of a word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ם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At the end of a word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7" name="Picture 2" descr="Honeypot | Jeff Geerling - Web Developer and Photographer - St ">
            <a:extLst>
              <a:ext uri="{FF2B5EF4-FFF2-40B4-BE49-F238E27FC236}">
                <a16:creationId xmlns:a16="http://schemas.microsoft.com/office/drawing/2014/main" id="{9F7E2E59-0876-4C4B-9768-3AA961A0A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735" y="4894580"/>
            <a:ext cx="1200150" cy="123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E6C54F1-16C1-43AF-AF4B-A9C642F3858B}"/>
              </a:ext>
            </a:extLst>
          </p:cNvPr>
          <p:cNvSpPr/>
          <p:nvPr/>
        </p:nvSpPr>
        <p:spPr>
          <a:xfrm>
            <a:off x="1032853" y="994364"/>
            <a:ext cx="87275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7a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וַיִּיצֶר֩ יְהוָ֨ה אֱלֹהִ֜ים אֶת־הָֽאָדָ֗ם עָפָר֙ מִן־הָ֣אֲדָמָ֔ה</a:t>
            </a:r>
          </a:p>
        </p:txBody>
      </p:sp>
    </p:spTree>
    <p:extLst>
      <p:ext uri="{BB962C8B-B14F-4D97-AF65-F5344CB8AC3E}">
        <p14:creationId xmlns:p14="http://schemas.microsoft.com/office/powerpoint/2010/main" val="346063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6C48E4-B368-4452-AD1D-E1AA61DF2546}"/>
              </a:ext>
            </a:extLst>
          </p:cNvPr>
          <p:cNvSpPr txBox="1"/>
          <p:nvPr/>
        </p:nvSpPr>
        <p:spPr>
          <a:xfrm>
            <a:off x="1962165" y="84360"/>
            <a:ext cx="816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Ground Man, The Dust Man, The Mud Man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A82841-9663-442D-83B8-20B9465C8178}"/>
              </a:ext>
            </a:extLst>
          </p:cNvPr>
          <p:cNvSpPr txBox="1"/>
          <p:nvPr/>
        </p:nvSpPr>
        <p:spPr>
          <a:xfrm>
            <a:off x="947044" y="1907316"/>
            <a:ext cx="62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אֲדָמָֽה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DFF8676-F768-4F0B-92F5-2B41E931306B}"/>
              </a:ext>
            </a:extLst>
          </p:cNvPr>
          <p:cNvCxnSpPr>
            <a:cxnSpLocks/>
          </p:cNvCxnSpPr>
          <p:nvPr/>
        </p:nvCxnSpPr>
        <p:spPr>
          <a:xfrm>
            <a:off x="2557075" y="2425566"/>
            <a:ext cx="2482758" cy="0"/>
          </a:xfrm>
          <a:prstGeom prst="straightConnector1">
            <a:avLst/>
          </a:prstGeom>
          <a:ln w="136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8A01452-7276-4A97-A11E-2133BBEBFB80}"/>
              </a:ext>
            </a:extLst>
          </p:cNvPr>
          <p:cNvSpPr/>
          <p:nvPr/>
        </p:nvSpPr>
        <p:spPr>
          <a:xfrm>
            <a:off x="5396632" y="1925053"/>
            <a:ext cx="10518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אָדָ֗ם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DA0D66-EC97-4BD6-9A4F-7C63BAF65040}"/>
              </a:ext>
            </a:extLst>
          </p:cNvPr>
          <p:cNvSpPr txBox="1"/>
          <p:nvPr/>
        </p:nvSpPr>
        <p:spPr>
          <a:xfrm>
            <a:off x="947044" y="3625702"/>
            <a:ext cx="1504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אדמה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A49F50F-48D8-49E7-9B3F-882BE05EF1EF}"/>
              </a:ext>
            </a:extLst>
          </p:cNvPr>
          <p:cNvCxnSpPr>
            <a:cxnSpLocks/>
          </p:cNvCxnSpPr>
          <p:nvPr/>
        </p:nvCxnSpPr>
        <p:spPr>
          <a:xfrm>
            <a:off x="2451495" y="4119687"/>
            <a:ext cx="2482758" cy="0"/>
          </a:xfrm>
          <a:prstGeom prst="straightConnector1">
            <a:avLst/>
          </a:prstGeom>
          <a:ln w="136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18A5B56-294E-47D6-BC2F-6A5F3AAE863D}"/>
              </a:ext>
            </a:extLst>
          </p:cNvPr>
          <p:cNvSpPr txBox="1"/>
          <p:nvPr/>
        </p:nvSpPr>
        <p:spPr>
          <a:xfrm>
            <a:off x="5291052" y="3625701"/>
            <a:ext cx="1504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אדמ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אדם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26F12F-D63C-4AB1-B6D8-E14808E9212D}"/>
              </a:ext>
            </a:extLst>
          </p:cNvPr>
          <p:cNvSpPr txBox="1"/>
          <p:nvPr/>
        </p:nvSpPr>
        <p:spPr>
          <a:xfrm>
            <a:off x="7879390" y="2148375"/>
            <a:ext cx="44869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Mem   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מ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מ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 at the end of a word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ם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At the end of a word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65CED7-827D-4FBB-B8DA-85A0A2544F20}"/>
              </a:ext>
            </a:extLst>
          </p:cNvPr>
          <p:cNvSpPr txBox="1"/>
          <p:nvPr/>
        </p:nvSpPr>
        <p:spPr>
          <a:xfrm>
            <a:off x="630903" y="5545685"/>
            <a:ext cx="8048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Human Being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B43CED-9967-461B-8FC8-AE10A2D3DA30}"/>
              </a:ext>
            </a:extLst>
          </p:cNvPr>
          <p:cNvSpPr/>
          <p:nvPr/>
        </p:nvSpPr>
        <p:spPr>
          <a:xfrm>
            <a:off x="-41232" y="549563"/>
            <a:ext cx="112279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7a</a:t>
            </a: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וַיִּיצֶר֩ יְהוָ֨ה אֱלֹהִ֜ים אֶת־הָֽ</a:t>
            </a: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אָדָ֗ם</a:t>
            </a: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עָפָר֙ מִן־הָ֣</a:t>
            </a: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אֲדָמָ֔ה</a:t>
            </a:r>
          </a:p>
        </p:txBody>
      </p:sp>
    </p:spTree>
    <p:extLst>
      <p:ext uri="{BB962C8B-B14F-4D97-AF65-F5344CB8AC3E}">
        <p14:creationId xmlns:p14="http://schemas.microsoft.com/office/powerpoint/2010/main" val="2415069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75DFBB-DA2D-4FA8-BCA6-27BFA7B161BF}"/>
              </a:ext>
            </a:extLst>
          </p:cNvPr>
          <p:cNvSpPr txBox="1"/>
          <p:nvPr/>
        </p:nvSpPr>
        <p:spPr>
          <a:xfrm>
            <a:off x="4611004" y="1297647"/>
            <a:ext cx="3228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Human Being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6A5D4E-85F3-4F1D-8D39-5D664D59309F}"/>
              </a:ext>
            </a:extLst>
          </p:cNvPr>
          <p:cNvSpPr txBox="1"/>
          <p:nvPr/>
        </p:nvSpPr>
        <p:spPr>
          <a:xfrm>
            <a:off x="2014887" y="320456"/>
            <a:ext cx="816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Ground Man, The Dust Man, The Mud Man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727E67-6CD7-4628-B203-E53EAD1BF1A3}"/>
              </a:ext>
            </a:extLst>
          </p:cNvPr>
          <p:cNvSpPr/>
          <p:nvPr/>
        </p:nvSpPr>
        <p:spPr>
          <a:xfrm>
            <a:off x="467833" y="2274838"/>
            <a:ext cx="1151506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‘These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ROOT-WORDS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are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HUM &amp; HUMAN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which come from the Latin humus, meaning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EARTH &amp; GROUND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and the Latin humanus which means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It is interesting to follow the changes of idea here. It begins with HUMus, earth, then becomes HUMble, lowly; finally to HUMAN, Man. But we must never forget the origin of man; “Dust thou art and to dust thou must return.“’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“Human &amp; Hum Are the Root-Words for Many Other Words.”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English for Students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www.english-for-students.com/human.html.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174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180332-FADF-497A-A698-1EF41A1B0467}"/>
              </a:ext>
            </a:extLst>
          </p:cNvPr>
          <p:cNvSpPr txBox="1"/>
          <p:nvPr/>
        </p:nvSpPr>
        <p:spPr>
          <a:xfrm>
            <a:off x="925034" y="489097"/>
            <a:ext cx="10154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וַיִּפַּ֥ח בְּאַפָּ֖יו נִשְׁמַ֣ת חַיִּ֑ים וַֽיְהִ֥י הָֽאָדָ֖ם לְנֶ֥פֶשׁ חַיָּֽה׃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7b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54B0B9-6A14-44D2-8631-C95F5DB5194C}"/>
              </a:ext>
            </a:extLst>
          </p:cNvPr>
          <p:cNvSpPr txBox="1"/>
          <p:nvPr/>
        </p:nvSpPr>
        <p:spPr>
          <a:xfrm>
            <a:off x="925034" y="2115879"/>
            <a:ext cx="966499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Ever-Existing God (Yahweh Elohim) took this mud thing, this dust creation, that he had formed and breathed into its nostrils, He breathed breath into these nostrils and man became a breathing-living soul. </a:t>
            </a:r>
          </a:p>
        </p:txBody>
      </p:sp>
    </p:spTree>
    <p:extLst>
      <p:ext uri="{BB962C8B-B14F-4D97-AF65-F5344CB8AC3E}">
        <p14:creationId xmlns:p14="http://schemas.microsoft.com/office/powerpoint/2010/main" val="2235790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9D9944-17BD-40A6-8224-7DFEC79C3C47}"/>
              </a:ext>
            </a:extLst>
          </p:cNvPr>
          <p:cNvSpPr/>
          <p:nvPr/>
        </p:nvSpPr>
        <p:spPr>
          <a:xfrm>
            <a:off x="265815" y="638530"/>
            <a:ext cx="11291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וַיִּטַּ֞ע 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יְהוָ֧ה אֱלֹהִ֛ים 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גַּן־בְּ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עֵ֖דֶן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מִקֶּ֑דֶם וַיָּ֣שֶׂם שָׁ֔ם אֶת־הָֽאָדָ֖ם אֲשֶׁ֥ר 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יָצָֽר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85CC08-912C-471E-A782-71E2F6EF7488}"/>
              </a:ext>
            </a:extLst>
          </p:cNvPr>
          <p:cNvSpPr txBox="1"/>
          <p:nvPr/>
        </p:nvSpPr>
        <p:spPr>
          <a:xfrm>
            <a:off x="691116" y="2169042"/>
            <a:ext cx="103454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Yahweh Elohim planted a garden in Eden.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606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9D9944-17BD-40A6-8224-7DFEC79C3C47}"/>
              </a:ext>
            </a:extLst>
          </p:cNvPr>
          <p:cNvSpPr/>
          <p:nvPr/>
        </p:nvSpPr>
        <p:spPr>
          <a:xfrm>
            <a:off x="265815" y="638530"/>
            <a:ext cx="11291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וַיִּטַּ֞ע 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יְהוָ֧ה אֱלֹהִ֛ים 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גַּן־בְּ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עֵ֖דֶן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מִקֶּ֑דֶם וַיָּ֣שֶׂם שָׁ֔ם אֶת־הָֽאָדָ֖ם אֲשֶׁ֥ר 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יָצָֽר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85CC08-912C-471E-A782-71E2F6EF7488}"/>
              </a:ext>
            </a:extLst>
          </p:cNvPr>
          <p:cNvSpPr txBox="1"/>
          <p:nvPr/>
        </p:nvSpPr>
        <p:spPr>
          <a:xfrm>
            <a:off x="691116" y="2169042"/>
            <a:ext cx="1034547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Yahweh Elohim planted a garden in Eden.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Yahweh Elohim planted a garden in “Happy Land”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 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עֵדֶן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from which it is probably also derived: “land of bliss”, “happy land”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Koehler, L., Baumgartner, W., Richardson, M. E. J., &amp;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Stamm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, J. J. (1994–2000). </a:t>
            </a:r>
            <a:r>
              <a:rPr kumimoji="0" lang="en-US" sz="1800" b="0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Hebrew and Aramaic lexicon of the Old Testament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(electronic ed., p. 792). Leiden: E.J. Brill.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531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9D9944-17BD-40A6-8224-7DFEC79C3C47}"/>
              </a:ext>
            </a:extLst>
          </p:cNvPr>
          <p:cNvSpPr/>
          <p:nvPr/>
        </p:nvSpPr>
        <p:spPr>
          <a:xfrm>
            <a:off x="265815" y="638530"/>
            <a:ext cx="11291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540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וַיִּטַּ֞ע 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יְהוָ֧ה אֱלֹהִ֛ים 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גַּן־בְּ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עֵ֖דֶן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מִקֶּ֑דֶם וַיָּ֣שֶׂם שָׁ֔ם אֶת־הָֽאָדָ֖ם אֲשֶׁ֥ר 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יָצָֽר</a:t>
            </a: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85CC08-912C-471E-A782-71E2F6EF7488}"/>
              </a:ext>
            </a:extLst>
          </p:cNvPr>
          <p:cNvSpPr txBox="1"/>
          <p:nvPr/>
        </p:nvSpPr>
        <p:spPr>
          <a:xfrm>
            <a:off x="691116" y="2169042"/>
            <a:ext cx="103454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Yahweh Elohim planted a garden in Eden.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Yahweh Elohim planted a garden in “Happy Land”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And there Yahweh Elohim put the man that He had formed.</a:t>
            </a:r>
          </a:p>
        </p:txBody>
      </p:sp>
    </p:spTree>
    <p:extLst>
      <p:ext uri="{BB962C8B-B14F-4D97-AF65-F5344CB8AC3E}">
        <p14:creationId xmlns:p14="http://schemas.microsoft.com/office/powerpoint/2010/main" val="2748884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739788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1236</Words>
  <Application>Microsoft Office PowerPoint</Application>
  <PresentationFormat>Widescreen</PresentationFormat>
  <Paragraphs>113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Book Antiqua</vt:lpstr>
      <vt:lpstr>Calibri</vt:lpstr>
      <vt:lpstr>Calibri Light</vt:lpstr>
      <vt:lpstr>Lucida Sans</vt:lpstr>
      <vt:lpstr>Times New Roman</vt:lpstr>
      <vt:lpstr>Wingdings</vt:lpstr>
      <vt:lpstr>Wingdings 2</vt:lpstr>
      <vt:lpstr>Wingdings 3</vt:lpstr>
      <vt:lpstr>Office Theme</vt:lpstr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smilingmaven smilingmaven</dc:creator>
  <cp:lastModifiedBy>smilingmaven smilingmaven</cp:lastModifiedBy>
  <cp:revision>2</cp:revision>
  <dcterms:created xsi:type="dcterms:W3CDTF">2019-12-07T11:23:32Z</dcterms:created>
  <dcterms:modified xsi:type="dcterms:W3CDTF">2019-12-07T11:25:36Z</dcterms:modified>
</cp:coreProperties>
</file>