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7" r:id="rId3"/>
    <p:sldId id="258" r:id="rId4"/>
    <p:sldId id="259" r:id="rId5"/>
    <p:sldId id="260" r:id="rId6"/>
    <p:sldId id="262" r:id="rId7"/>
    <p:sldId id="287" r:id="rId8"/>
    <p:sldId id="273" r:id="rId9"/>
    <p:sldId id="270" r:id="rId10"/>
    <p:sldId id="271" r:id="rId11"/>
    <p:sldId id="279" r:id="rId12"/>
    <p:sldId id="291" r:id="rId13"/>
    <p:sldId id="297" r:id="rId14"/>
    <p:sldId id="296" r:id="rId15"/>
    <p:sldId id="288" r:id="rId16"/>
    <p:sldId id="294" r:id="rId17"/>
    <p:sldId id="289" r:id="rId18"/>
    <p:sldId id="295" r:id="rId19"/>
    <p:sldId id="292" r:id="rId20"/>
    <p:sldId id="293" r:id="rId21"/>
    <p:sldId id="298" r:id="rId22"/>
    <p:sldId id="299" r:id="rId23"/>
    <p:sldId id="300" r:id="rId24"/>
    <p:sldId id="301" r:id="rId25"/>
    <p:sldId id="302" r:id="rId26"/>
    <p:sldId id="290" r:id="rId27"/>
    <p:sldId id="27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292" autoAdjust="0"/>
    <p:restoredTop sz="94660"/>
  </p:normalViewPr>
  <p:slideViewPr>
    <p:cSldViewPr snapToGrid="0">
      <p:cViewPr>
        <p:scale>
          <a:sx n="100" d="100"/>
          <a:sy n="100" d="100"/>
        </p:scale>
        <p:origin x="96"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FFB3B-2C1C-468E-9FE3-388BECB329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C74282-14C7-4E4F-AEB8-96F4669D5B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1C9037F-E4A6-4D75-AB6C-41437A65FF3B}"/>
              </a:ext>
            </a:extLst>
          </p:cNvPr>
          <p:cNvSpPr>
            <a:spLocks noGrp="1"/>
          </p:cNvSpPr>
          <p:nvPr>
            <p:ph type="dt" sz="half" idx="10"/>
          </p:nvPr>
        </p:nvSpPr>
        <p:spPr/>
        <p:txBody>
          <a:bodyPr/>
          <a:lstStyle/>
          <a:p>
            <a:fld id="{B1C2F782-6CEC-4087-8A38-D385B99FCE13}" type="datetimeFigureOut">
              <a:rPr lang="en-US" smtClean="0"/>
              <a:t>10/12/2019</a:t>
            </a:fld>
            <a:endParaRPr lang="en-US" dirty="0"/>
          </a:p>
        </p:txBody>
      </p:sp>
      <p:sp>
        <p:nvSpPr>
          <p:cNvPr id="5" name="Footer Placeholder 4">
            <a:extLst>
              <a:ext uri="{FF2B5EF4-FFF2-40B4-BE49-F238E27FC236}">
                <a16:creationId xmlns:a16="http://schemas.microsoft.com/office/drawing/2014/main" id="{222694B9-6DAD-4AA9-A4E1-AD959B36109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8EB9109-1F91-485D-AF20-FCF2F89936DA}"/>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2276670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07A6-BC4B-4FD2-82C9-65A244D810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EE0149-AE6B-4FAC-988D-B9DC9C555E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329D2D-16C5-4446-B90E-7B8FDA11A9E4}"/>
              </a:ext>
            </a:extLst>
          </p:cNvPr>
          <p:cNvSpPr>
            <a:spLocks noGrp="1"/>
          </p:cNvSpPr>
          <p:nvPr>
            <p:ph type="dt" sz="half" idx="10"/>
          </p:nvPr>
        </p:nvSpPr>
        <p:spPr/>
        <p:txBody>
          <a:bodyPr/>
          <a:lstStyle/>
          <a:p>
            <a:fld id="{B1C2F782-6CEC-4087-8A38-D385B99FCE13}" type="datetimeFigureOut">
              <a:rPr lang="en-US" smtClean="0"/>
              <a:t>10/12/2019</a:t>
            </a:fld>
            <a:endParaRPr lang="en-US" dirty="0"/>
          </a:p>
        </p:txBody>
      </p:sp>
      <p:sp>
        <p:nvSpPr>
          <p:cNvPr id="5" name="Footer Placeholder 4">
            <a:extLst>
              <a:ext uri="{FF2B5EF4-FFF2-40B4-BE49-F238E27FC236}">
                <a16:creationId xmlns:a16="http://schemas.microsoft.com/office/drawing/2014/main" id="{AB300BB4-F926-446A-BFC0-45FF745677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526339-B3DC-4C81-B858-B76A041166A3}"/>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53977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FCCB-BB8E-45BB-8AF2-EC6DACEEB1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45B6DF6-0B16-44DB-A0E8-6C8EF8CB4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DA32A2-205F-490D-BC20-356A33EAEFBD}"/>
              </a:ext>
            </a:extLst>
          </p:cNvPr>
          <p:cNvSpPr>
            <a:spLocks noGrp="1"/>
          </p:cNvSpPr>
          <p:nvPr>
            <p:ph type="dt" sz="half" idx="10"/>
          </p:nvPr>
        </p:nvSpPr>
        <p:spPr/>
        <p:txBody>
          <a:bodyPr/>
          <a:lstStyle/>
          <a:p>
            <a:fld id="{B1C2F782-6CEC-4087-8A38-D385B99FCE13}" type="datetimeFigureOut">
              <a:rPr lang="en-US" smtClean="0"/>
              <a:t>10/12/2019</a:t>
            </a:fld>
            <a:endParaRPr lang="en-US" dirty="0"/>
          </a:p>
        </p:txBody>
      </p:sp>
      <p:sp>
        <p:nvSpPr>
          <p:cNvPr id="5" name="Footer Placeholder 4">
            <a:extLst>
              <a:ext uri="{FF2B5EF4-FFF2-40B4-BE49-F238E27FC236}">
                <a16:creationId xmlns:a16="http://schemas.microsoft.com/office/drawing/2014/main" id="{6B991E6F-1856-4B4D-9B6C-8E2D04452B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B0E81B0-056E-4A2F-9558-A64DF6D8C108}"/>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538733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6EF02-DAAC-4212-8095-4433EB0A04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4A1683-3B06-4B89-A1E4-DE136AF38A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89C0BF-4A25-4912-8678-CC47A93A07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F95706-ACC8-4E10-AB41-E80565E62C24}"/>
              </a:ext>
            </a:extLst>
          </p:cNvPr>
          <p:cNvSpPr>
            <a:spLocks noGrp="1"/>
          </p:cNvSpPr>
          <p:nvPr>
            <p:ph type="dt" sz="half" idx="10"/>
          </p:nvPr>
        </p:nvSpPr>
        <p:spPr/>
        <p:txBody>
          <a:bodyPr/>
          <a:lstStyle/>
          <a:p>
            <a:fld id="{B1C2F782-6CEC-4087-8A38-D385B99FCE13}" type="datetimeFigureOut">
              <a:rPr lang="en-US" smtClean="0"/>
              <a:t>10/12/2019</a:t>
            </a:fld>
            <a:endParaRPr lang="en-US" dirty="0"/>
          </a:p>
        </p:txBody>
      </p:sp>
      <p:sp>
        <p:nvSpPr>
          <p:cNvPr id="6" name="Footer Placeholder 5">
            <a:extLst>
              <a:ext uri="{FF2B5EF4-FFF2-40B4-BE49-F238E27FC236}">
                <a16:creationId xmlns:a16="http://schemas.microsoft.com/office/drawing/2014/main" id="{C9375409-0039-4BBB-B42B-27448F2EBD7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F1CEDAC-2D9C-4BFB-8676-5C7C779730CD}"/>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940965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CFC6E-B4C4-485A-89FF-B562BD06CA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546E8DA-BED3-4343-8AAC-6315EF2F53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C5659B-4202-4A1A-9008-A323E501A0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720992-A46A-40E9-8BAC-D3D232FF99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06FF72-20C9-4EA6-A34C-3575C27424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4744D7-92C4-4462-B79E-9DE1C313336E}"/>
              </a:ext>
            </a:extLst>
          </p:cNvPr>
          <p:cNvSpPr>
            <a:spLocks noGrp="1"/>
          </p:cNvSpPr>
          <p:nvPr>
            <p:ph type="dt" sz="half" idx="10"/>
          </p:nvPr>
        </p:nvSpPr>
        <p:spPr/>
        <p:txBody>
          <a:bodyPr/>
          <a:lstStyle/>
          <a:p>
            <a:fld id="{B1C2F782-6CEC-4087-8A38-D385B99FCE13}" type="datetimeFigureOut">
              <a:rPr lang="en-US" smtClean="0"/>
              <a:t>10/12/2019</a:t>
            </a:fld>
            <a:endParaRPr lang="en-US" dirty="0"/>
          </a:p>
        </p:txBody>
      </p:sp>
      <p:sp>
        <p:nvSpPr>
          <p:cNvPr id="8" name="Footer Placeholder 7">
            <a:extLst>
              <a:ext uri="{FF2B5EF4-FFF2-40B4-BE49-F238E27FC236}">
                <a16:creationId xmlns:a16="http://schemas.microsoft.com/office/drawing/2014/main" id="{25A4193F-D326-4CB2-A407-4DC90ED8110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AB43C9E-07E3-4B79-8AC1-B9521C557A47}"/>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986113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91C55-A51B-4BE9-9BE2-4D750837B1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F2DC28-5BBA-4D72-BA4A-5E96630E04E7}"/>
              </a:ext>
            </a:extLst>
          </p:cNvPr>
          <p:cNvSpPr>
            <a:spLocks noGrp="1"/>
          </p:cNvSpPr>
          <p:nvPr>
            <p:ph type="dt" sz="half" idx="10"/>
          </p:nvPr>
        </p:nvSpPr>
        <p:spPr/>
        <p:txBody>
          <a:bodyPr/>
          <a:lstStyle/>
          <a:p>
            <a:fld id="{B1C2F782-6CEC-4087-8A38-D385B99FCE13}" type="datetimeFigureOut">
              <a:rPr lang="en-US" smtClean="0"/>
              <a:t>10/12/2019</a:t>
            </a:fld>
            <a:endParaRPr lang="en-US" dirty="0"/>
          </a:p>
        </p:txBody>
      </p:sp>
      <p:sp>
        <p:nvSpPr>
          <p:cNvPr id="4" name="Footer Placeholder 3">
            <a:extLst>
              <a:ext uri="{FF2B5EF4-FFF2-40B4-BE49-F238E27FC236}">
                <a16:creationId xmlns:a16="http://schemas.microsoft.com/office/drawing/2014/main" id="{578D482D-C14C-40A5-B284-7DF73F97473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3ABDF5-553D-4FDD-A207-BA474F62053B}"/>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886347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203E87-0B6B-40E0-9DCF-B8B29C8260F1}"/>
              </a:ext>
            </a:extLst>
          </p:cNvPr>
          <p:cNvSpPr>
            <a:spLocks noGrp="1"/>
          </p:cNvSpPr>
          <p:nvPr>
            <p:ph type="dt" sz="half" idx="10"/>
          </p:nvPr>
        </p:nvSpPr>
        <p:spPr/>
        <p:txBody>
          <a:bodyPr/>
          <a:lstStyle/>
          <a:p>
            <a:fld id="{B1C2F782-6CEC-4087-8A38-D385B99FCE13}" type="datetimeFigureOut">
              <a:rPr lang="en-US" smtClean="0"/>
              <a:t>10/12/2019</a:t>
            </a:fld>
            <a:endParaRPr lang="en-US" dirty="0"/>
          </a:p>
        </p:txBody>
      </p:sp>
      <p:sp>
        <p:nvSpPr>
          <p:cNvPr id="3" name="Footer Placeholder 2">
            <a:extLst>
              <a:ext uri="{FF2B5EF4-FFF2-40B4-BE49-F238E27FC236}">
                <a16:creationId xmlns:a16="http://schemas.microsoft.com/office/drawing/2014/main" id="{7E436A13-AD34-4C4C-8F60-BA5CA8A5639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CA420EE-CAFA-4994-9E4C-0DEB2A854258}"/>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24604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2CC89-D123-40AC-8D78-287BBC6488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F31E33F-3C4A-45D9-916D-88EE6CEB04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B41FB73-33C2-443E-935C-67C22370A0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B55BD8-474B-4523-BDF7-C46C3D687708}"/>
              </a:ext>
            </a:extLst>
          </p:cNvPr>
          <p:cNvSpPr>
            <a:spLocks noGrp="1"/>
          </p:cNvSpPr>
          <p:nvPr>
            <p:ph type="dt" sz="half" idx="10"/>
          </p:nvPr>
        </p:nvSpPr>
        <p:spPr/>
        <p:txBody>
          <a:bodyPr/>
          <a:lstStyle/>
          <a:p>
            <a:fld id="{B1C2F782-6CEC-4087-8A38-D385B99FCE13}" type="datetimeFigureOut">
              <a:rPr lang="en-US" smtClean="0"/>
              <a:t>10/12/2019</a:t>
            </a:fld>
            <a:endParaRPr lang="en-US" dirty="0"/>
          </a:p>
        </p:txBody>
      </p:sp>
      <p:sp>
        <p:nvSpPr>
          <p:cNvPr id="6" name="Footer Placeholder 5">
            <a:extLst>
              <a:ext uri="{FF2B5EF4-FFF2-40B4-BE49-F238E27FC236}">
                <a16:creationId xmlns:a16="http://schemas.microsoft.com/office/drawing/2014/main" id="{9D1601CC-999A-4593-95E3-D82A628563A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3D9845B-3972-439E-A67D-160601447ECC}"/>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3720999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4B3D2-630C-4EF2-8275-1AA4F4DCE8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DFE8A2-3AD8-49F2-ADC8-27452B896C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4A82450-DD3D-4A2E-830C-260600AD5C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9AD78C-07C7-40C2-9CBD-1E35CC2C2E48}"/>
              </a:ext>
            </a:extLst>
          </p:cNvPr>
          <p:cNvSpPr>
            <a:spLocks noGrp="1"/>
          </p:cNvSpPr>
          <p:nvPr>
            <p:ph type="dt" sz="half" idx="10"/>
          </p:nvPr>
        </p:nvSpPr>
        <p:spPr/>
        <p:txBody>
          <a:bodyPr/>
          <a:lstStyle/>
          <a:p>
            <a:fld id="{B1C2F782-6CEC-4087-8A38-D385B99FCE13}" type="datetimeFigureOut">
              <a:rPr lang="en-US" smtClean="0"/>
              <a:t>10/12/2019</a:t>
            </a:fld>
            <a:endParaRPr lang="en-US" dirty="0"/>
          </a:p>
        </p:txBody>
      </p:sp>
      <p:sp>
        <p:nvSpPr>
          <p:cNvPr id="6" name="Footer Placeholder 5">
            <a:extLst>
              <a:ext uri="{FF2B5EF4-FFF2-40B4-BE49-F238E27FC236}">
                <a16:creationId xmlns:a16="http://schemas.microsoft.com/office/drawing/2014/main" id="{CA118E6D-8558-4E3B-9463-022F4A61018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D86EBB6-9B1B-441B-82A6-7DF3711E1E27}"/>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202059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E5198-2989-4370-8E11-BC50A645F5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125E63-46E6-4B90-A271-01079AF4A4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DFDD1E-F876-44CD-BFDD-7812ED423122}"/>
              </a:ext>
            </a:extLst>
          </p:cNvPr>
          <p:cNvSpPr>
            <a:spLocks noGrp="1"/>
          </p:cNvSpPr>
          <p:nvPr>
            <p:ph type="dt" sz="half" idx="10"/>
          </p:nvPr>
        </p:nvSpPr>
        <p:spPr/>
        <p:txBody>
          <a:bodyPr/>
          <a:lstStyle/>
          <a:p>
            <a:fld id="{B1C2F782-6CEC-4087-8A38-D385B99FCE13}" type="datetimeFigureOut">
              <a:rPr lang="en-US" smtClean="0"/>
              <a:t>10/12/2019</a:t>
            </a:fld>
            <a:endParaRPr lang="en-US" dirty="0"/>
          </a:p>
        </p:txBody>
      </p:sp>
      <p:sp>
        <p:nvSpPr>
          <p:cNvPr id="5" name="Footer Placeholder 4">
            <a:extLst>
              <a:ext uri="{FF2B5EF4-FFF2-40B4-BE49-F238E27FC236}">
                <a16:creationId xmlns:a16="http://schemas.microsoft.com/office/drawing/2014/main" id="{866BA2CD-2F3F-40BC-A08B-A91955CF94E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F23431-83D7-456D-9654-C8C87B794502}"/>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2873609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F653C2-1CCA-443C-9BD2-763252222BE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07DE0C-7BCC-40DA-B1AF-8A443AAF82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1C9C68-1524-43F0-9703-49ADFEA80BDE}"/>
              </a:ext>
            </a:extLst>
          </p:cNvPr>
          <p:cNvSpPr>
            <a:spLocks noGrp="1"/>
          </p:cNvSpPr>
          <p:nvPr>
            <p:ph type="dt" sz="half" idx="10"/>
          </p:nvPr>
        </p:nvSpPr>
        <p:spPr/>
        <p:txBody>
          <a:bodyPr/>
          <a:lstStyle/>
          <a:p>
            <a:fld id="{B1C2F782-6CEC-4087-8A38-D385B99FCE13}" type="datetimeFigureOut">
              <a:rPr lang="en-US" smtClean="0"/>
              <a:t>10/12/2019</a:t>
            </a:fld>
            <a:endParaRPr lang="en-US" dirty="0"/>
          </a:p>
        </p:txBody>
      </p:sp>
      <p:sp>
        <p:nvSpPr>
          <p:cNvPr id="5" name="Footer Placeholder 4">
            <a:extLst>
              <a:ext uri="{FF2B5EF4-FFF2-40B4-BE49-F238E27FC236}">
                <a16:creationId xmlns:a16="http://schemas.microsoft.com/office/drawing/2014/main" id="{442E1790-E3A2-4AE8-BFD6-9FCE18BBD7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13F7A05-6EDE-43CB-911F-6D9DDD01A9AE}"/>
              </a:ext>
            </a:extLst>
          </p:cNvPr>
          <p:cNvSpPr>
            <a:spLocks noGrp="1"/>
          </p:cNvSpPr>
          <p:nvPr>
            <p:ph type="sldNum" sz="quarter" idx="12"/>
          </p:nvPr>
        </p:nvSpPr>
        <p:spPr/>
        <p:txBody>
          <a:bodyPr/>
          <a:lstStyle/>
          <a:p>
            <a:fld id="{27495DEB-1A69-4E60-A4B7-AFF0B17E176F}" type="slidenum">
              <a:rPr lang="en-US" smtClean="0"/>
              <a:t>‹#›</a:t>
            </a:fld>
            <a:endParaRPr lang="en-US" dirty="0"/>
          </a:p>
        </p:txBody>
      </p:sp>
    </p:spTree>
    <p:extLst>
      <p:ext uri="{BB962C8B-B14F-4D97-AF65-F5344CB8AC3E}">
        <p14:creationId xmlns:p14="http://schemas.microsoft.com/office/powerpoint/2010/main" val="1359455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95E5EF-E2B9-4B2B-9D25-74DC8DE4FF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6C992E-AA45-41F8-B88B-E1541C0786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5A10B8-7465-4148-80E6-726F3203F7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C2F782-6CEC-4087-8A38-D385B99FCE13}" type="datetimeFigureOut">
              <a:rPr lang="en-US" smtClean="0"/>
              <a:t>10/12/2019</a:t>
            </a:fld>
            <a:endParaRPr lang="en-US" dirty="0"/>
          </a:p>
        </p:txBody>
      </p:sp>
      <p:sp>
        <p:nvSpPr>
          <p:cNvPr id="5" name="Footer Placeholder 4">
            <a:extLst>
              <a:ext uri="{FF2B5EF4-FFF2-40B4-BE49-F238E27FC236}">
                <a16:creationId xmlns:a16="http://schemas.microsoft.com/office/drawing/2014/main" id="{5306F8F1-80FD-43BF-A283-41E18B5BB6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3460A57-54E1-4B92-B978-1D7BDF5E25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495DEB-1A69-4E60-A4B7-AFF0B17E176F}" type="slidenum">
              <a:rPr lang="en-US" smtClean="0"/>
              <a:t>‹#›</a:t>
            </a:fld>
            <a:endParaRPr lang="en-US" dirty="0"/>
          </a:p>
        </p:txBody>
      </p:sp>
    </p:spTree>
    <p:extLst>
      <p:ext uri="{BB962C8B-B14F-4D97-AF65-F5344CB8AC3E}">
        <p14:creationId xmlns:p14="http://schemas.microsoft.com/office/powerpoint/2010/main" val="3313876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DD2691-695E-4108-B663-7FA32F2E6E5F}"/>
              </a:ext>
            </a:extLst>
          </p:cNvPr>
          <p:cNvSpPr txBox="1"/>
          <p:nvPr/>
        </p:nvSpPr>
        <p:spPr>
          <a:xfrm>
            <a:off x="3789576" y="2568035"/>
            <a:ext cx="5910606" cy="1569660"/>
          </a:xfrm>
          <a:prstGeom prst="rect">
            <a:avLst/>
          </a:prstGeom>
          <a:noFill/>
        </p:spPr>
        <p:txBody>
          <a:bodyPr wrap="square" rtlCol="0">
            <a:spAutoFit/>
          </a:bodyPr>
          <a:lstStyle/>
          <a:p>
            <a:r>
              <a:rPr lang="en-US" sz="9600" dirty="0">
                <a:solidFill>
                  <a:schemeClr val="accent4"/>
                </a:solidFill>
              </a:rPr>
              <a:t>Colossians</a:t>
            </a:r>
          </a:p>
        </p:txBody>
      </p:sp>
    </p:spTree>
    <p:extLst>
      <p:ext uri="{BB962C8B-B14F-4D97-AF65-F5344CB8AC3E}">
        <p14:creationId xmlns:p14="http://schemas.microsoft.com/office/powerpoint/2010/main" val="1227074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DD2691-695E-4108-B663-7FA32F2E6E5F}"/>
              </a:ext>
            </a:extLst>
          </p:cNvPr>
          <p:cNvSpPr txBox="1"/>
          <p:nvPr/>
        </p:nvSpPr>
        <p:spPr>
          <a:xfrm>
            <a:off x="185394" y="173421"/>
            <a:ext cx="5910606" cy="1569660"/>
          </a:xfrm>
          <a:prstGeom prst="rect">
            <a:avLst/>
          </a:prstGeom>
          <a:noFill/>
        </p:spPr>
        <p:txBody>
          <a:bodyPr wrap="square" rtlCol="0">
            <a:spAutoFit/>
          </a:bodyPr>
          <a:lstStyle/>
          <a:p>
            <a:r>
              <a:rPr lang="en-US" sz="9600" dirty="0">
                <a:solidFill>
                  <a:schemeClr val="accent4"/>
                </a:solidFill>
              </a:rPr>
              <a:t>Colossians</a:t>
            </a:r>
          </a:p>
        </p:txBody>
      </p:sp>
      <p:sp>
        <p:nvSpPr>
          <p:cNvPr id="3" name="Content Placeholder 2">
            <a:extLst>
              <a:ext uri="{FF2B5EF4-FFF2-40B4-BE49-F238E27FC236}">
                <a16:creationId xmlns:a16="http://schemas.microsoft.com/office/drawing/2014/main" id="{AB253339-EAB7-46A4-8AF7-E10162C3DE30}"/>
              </a:ext>
            </a:extLst>
          </p:cNvPr>
          <p:cNvSpPr txBox="1">
            <a:spLocks/>
          </p:cNvSpPr>
          <p:nvPr/>
        </p:nvSpPr>
        <p:spPr>
          <a:xfrm>
            <a:off x="6210151" y="656079"/>
            <a:ext cx="6944467" cy="4684018"/>
          </a:xfrm>
          <a:prstGeom prst="rect">
            <a:avLst/>
          </a:prstGeom>
        </p:spPr>
        <p:txBody>
          <a:bodyPr vert="horz">
            <a:normAutofit fontScale="25000" lnSpcReduction="20000"/>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Colossians Series Outline</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 </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Sept. 8 - Intro – 1:1-12</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Oct. 13 – Chapter 1:13 - 29</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Nov. </a:t>
            </a:r>
            <a:r>
              <a:rPr lang="en-US" sz="12800" dirty="0">
                <a:solidFill>
                  <a:schemeClr val="bg1"/>
                </a:solidFill>
              </a:rPr>
              <a:t>10</a:t>
            </a:r>
            <a:r>
              <a:rPr kumimoji="0" lang="en-US" sz="12800" b="0" i="0" u="none" strike="noStrike" kern="1200" cap="none" spc="0" normalizeH="0" baseline="0" noProof="0" dirty="0">
                <a:ln>
                  <a:noFill/>
                </a:ln>
                <a:solidFill>
                  <a:schemeClr val="bg1"/>
                </a:solidFill>
                <a:effectLst/>
                <a:uLnTx/>
                <a:uFillTx/>
                <a:ea typeface="+mn-ea"/>
                <a:cs typeface="+mn-cs"/>
              </a:rPr>
              <a:t> – Chapter 2:1-12</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Dec. 8 – Chapter 2:13-23</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endParaRPr kumimoji="0" lang="en-US" sz="12800" b="0" i="0" u="none" strike="noStrike" kern="1200" cap="none" spc="0" normalizeH="0" baseline="0" noProof="0" dirty="0">
              <a:ln>
                <a:noFill/>
              </a:ln>
              <a:solidFill>
                <a:schemeClr val="bg1"/>
              </a:solidFill>
              <a:effectLst/>
              <a:uLnTx/>
              <a:uFillTx/>
              <a:ea typeface="+mn-ea"/>
              <a:cs typeface="+mn-cs"/>
            </a:endParaRP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2020</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Jan. 12 – Chapter 3:1-17</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Feb. 9 – Chapter 3:18-25</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Mar. 8 – Chapter 4:1-9</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Apr. 12 – Chapter 4:10-18</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endParaRPr kumimoji="0" lang="en-US" sz="2800" b="0" i="0" u="none" strike="noStrike" kern="1200" cap="none" spc="0" normalizeH="0" baseline="0" noProof="0" dirty="0">
              <a:ln>
                <a:noFill/>
              </a:ln>
              <a:solidFill>
                <a:sysClr val="window" lastClr="FFFFFF"/>
              </a:solidFill>
              <a:effectLst/>
              <a:uLnTx/>
              <a:uFillTx/>
              <a:latin typeface="Lucida Sans"/>
              <a:ea typeface="+mn-ea"/>
              <a:cs typeface="+mn-cs"/>
            </a:endParaRPr>
          </a:p>
        </p:txBody>
      </p:sp>
    </p:spTree>
    <p:extLst>
      <p:ext uri="{BB962C8B-B14F-4D97-AF65-F5344CB8AC3E}">
        <p14:creationId xmlns:p14="http://schemas.microsoft.com/office/powerpoint/2010/main" val="1584342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DD2691-695E-4108-B663-7FA32F2E6E5F}"/>
              </a:ext>
            </a:extLst>
          </p:cNvPr>
          <p:cNvSpPr txBox="1"/>
          <p:nvPr/>
        </p:nvSpPr>
        <p:spPr>
          <a:xfrm>
            <a:off x="185394" y="173421"/>
            <a:ext cx="5910606" cy="1569660"/>
          </a:xfrm>
          <a:prstGeom prst="rect">
            <a:avLst/>
          </a:prstGeom>
          <a:noFill/>
        </p:spPr>
        <p:txBody>
          <a:bodyPr wrap="square" rtlCol="0">
            <a:spAutoFit/>
          </a:bodyPr>
          <a:lstStyle/>
          <a:p>
            <a:r>
              <a:rPr lang="en-US" sz="9600" dirty="0">
                <a:solidFill>
                  <a:schemeClr val="accent4"/>
                </a:solidFill>
              </a:rPr>
              <a:t>Colossians</a:t>
            </a:r>
          </a:p>
        </p:txBody>
      </p:sp>
      <p:sp>
        <p:nvSpPr>
          <p:cNvPr id="3" name="Content Placeholder 2">
            <a:extLst>
              <a:ext uri="{FF2B5EF4-FFF2-40B4-BE49-F238E27FC236}">
                <a16:creationId xmlns:a16="http://schemas.microsoft.com/office/drawing/2014/main" id="{AB253339-EAB7-46A4-8AF7-E10162C3DE30}"/>
              </a:ext>
            </a:extLst>
          </p:cNvPr>
          <p:cNvSpPr txBox="1">
            <a:spLocks/>
          </p:cNvSpPr>
          <p:nvPr/>
        </p:nvSpPr>
        <p:spPr>
          <a:xfrm>
            <a:off x="6210151" y="656079"/>
            <a:ext cx="6944467" cy="4684018"/>
          </a:xfrm>
          <a:prstGeom prst="rect">
            <a:avLst/>
          </a:prstGeom>
        </p:spPr>
        <p:txBody>
          <a:bodyPr vert="horz">
            <a:normAutofit fontScale="25000" lnSpcReduction="20000"/>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Colossians Series Outline</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 </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Sept. 8 - Intro – 1:1-12</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Oct. 13 – Chapter 1:13 - 29</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Nov. </a:t>
            </a:r>
            <a:r>
              <a:rPr lang="en-US" sz="12800" dirty="0">
                <a:solidFill>
                  <a:schemeClr val="bg1"/>
                </a:solidFill>
              </a:rPr>
              <a:t>10</a:t>
            </a:r>
            <a:r>
              <a:rPr kumimoji="0" lang="en-US" sz="12800" b="0" i="0" u="none" strike="noStrike" kern="1200" cap="none" spc="0" normalizeH="0" baseline="0" noProof="0" dirty="0">
                <a:ln>
                  <a:noFill/>
                </a:ln>
                <a:solidFill>
                  <a:schemeClr val="bg1"/>
                </a:solidFill>
                <a:effectLst/>
                <a:uLnTx/>
                <a:uFillTx/>
                <a:ea typeface="+mn-ea"/>
                <a:cs typeface="+mn-cs"/>
              </a:rPr>
              <a:t> – Chapter 2:1-12</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Dec. 8 – Chapter 2:13-23</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endParaRPr kumimoji="0" lang="en-US" sz="12800" b="0" i="0" u="none" strike="noStrike" kern="1200" cap="none" spc="0" normalizeH="0" baseline="0" noProof="0" dirty="0">
              <a:ln>
                <a:noFill/>
              </a:ln>
              <a:solidFill>
                <a:schemeClr val="bg1"/>
              </a:solidFill>
              <a:effectLst/>
              <a:uLnTx/>
              <a:uFillTx/>
              <a:ea typeface="+mn-ea"/>
              <a:cs typeface="+mn-cs"/>
            </a:endParaRP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2020</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Jan. 12 – Chapter 3:1-17</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Feb. 9 – Chapter 3:18-25</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Mar. 8 – Chapter 4:1-9</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Apr. 12 – Chapter 4:10-18</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endParaRPr kumimoji="0" lang="en-US" sz="2800" b="0" i="0" u="none" strike="noStrike" kern="1200" cap="none" spc="0" normalizeH="0" baseline="0" noProof="0" dirty="0">
              <a:ln>
                <a:noFill/>
              </a:ln>
              <a:solidFill>
                <a:sysClr val="window" lastClr="FFFFFF"/>
              </a:solidFill>
              <a:effectLst/>
              <a:uLnTx/>
              <a:uFillTx/>
              <a:latin typeface="Lucida Sans"/>
              <a:ea typeface="+mn-ea"/>
              <a:cs typeface="+mn-cs"/>
            </a:endParaRPr>
          </a:p>
        </p:txBody>
      </p:sp>
      <p:sp>
        <p:nvSpPr>
          <p:cNvPr id="2" name="TextBox 1">
            <a:extLst>
              <a:ext uri="{FF2B5EF4-FFF2-40B4-BE49-F238E27FC236}">
                <a16:creationId xmlns:a16="http://schemas.microsoft.com/office/drawing/2014/main" id="{024255FB-9B3C-4C38-BF06-55342D48EBB8}"/>
              </a:ext>
            </a:extLst>
          </p:cNvPr>
          <p:cNvSpPr txBox="1"/>
          <p:nvPr/>
        </p:nvSpPr>
        <p:spPr>
          <a:xfrm>
            <a:off x="316992" y="2705725"/>
            <a:ext cx="5352288" cy="1446550"/>
          </a:xfrm>
          <a:prstGeom prst="rect">
            <a:avLst/>
          </a:prstGeom>
          <a:noFill/>
        </p:spPr>
        <p:txBody>
          <a:bodyPr wrap="square" rtlCol="0">
            <a:spAutoFit/>
          </a:bodyPr>
          <a:lstStyle/>
          <a:p>
            <a:r>
              <a:rPr lang="en-US" sz="4400" dirty="0">
                <a:solidFill>
                  <a:schemeClr val="accent4"/>
                </a:solidFill>
              </a:rPr>
              <a:t>The Excellence and Supremacy of Messiah</a:t>
            </a:r>
          </a:p>
        </p:txBody>
      </p:sp>
    </p:spTree>
    <p:extLst>
      <p:ext uri="{BB962C8B-B14F-4D97-AF65-F5344CB8AC3E}">
        <p14:creationId xmlns:p14="http://schemas.microsoft.com/office/powerpoint/2010/main" val="3946145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DD2691-695E-4108-B663-7FA32F2E6E5F}"/>
              </a:ext>
            </a:extLst>
          </p:cNvPr>
          <p:cNvSpPr txBox="1"/>
          <p:nvPr/>
        </p:nvSpPr>
        <p:spPr>
          <a:xfrm>
            <a:off x="185394" y="173421"/>
            <a:ext cx="5910606" cy="1569660"/>
          </a:xfrm>
          <a:prstGeom prst="rect">
            <a:avLst/>
          </a:prstGeom>
          <a:noFill/>
        </p:spPr>
        <p:txBody>
          <a:bodyPr wrap="square" rtlCol="0">
            <a:spAutoFit/>
          </a:bodyPr>
          <a:lstStyle/>
          <a:p>
            <a:r>
              <a:rPr lang="en-US" sz="9600" dirty="0">
                <a:solidFill>
                  <a:schemeClr val="accent4"/>
                </a:solidFill>
              </a:rPr>
              <a:t>Colossians</a:t>
            </a:r>
          </a:p>
        </p:txBody>
      </p:sp>
      <p:sp>
        <p:nvSpPr>
          <p:cNvPr id="3" name="Content Placeholder 2">
            <a:extLst>
              <a:ext uri="{FF2B5EF4-FFF2-40B4-BE49-F238E27FC236}">
                <a16:creationId xmlns:a16="http://schemas.microsoft.com/office/drawing/2014/main" id="{AB253339-EAB7-46A4-8AF7-E10162C3DE30}"/>
              </a:ext>
            </a:extLst>
          </p:cNvPr>
          <p:cNvSpPr txBox="1">
            <a:spLocks/>
          </p:cNvSpPr>
          <p:nvPr/>
        </p:nvSpPr>
        <p:spPr>
          <a:xfrm>
            <a:off x="6210151" y="656079"/>
            <a:ext cx="6944467" cy="4684018"/>
          </a:xfrm>
          <a:prstGeom prst="rect">
            <a:avLst/>
          </a:prstGeom>
        </p:spPr>
        <p:txBody>
          <a:bodyPr vert="horz">
            <a:normAutofit fontScale="25000" lnSpcReduction="20000"/>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Colossians Series Outline</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 </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Sept. 8 - Intro – 1:1-14</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Oct. 13 – Chapter 1:15 - 29</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Nov. </a:t>
            </a:r>
            <a:r>
              <a:rPr lang="en-US" sz="12800" dirty="0">
                <a:solidFill>
                  <a:schemeClr val="bg1"/>
                </a:solidFill>
              </a:rPr>
              <a:t>10</a:t>
            </a:r>
            <a:r>
              <a:rPr kumimoji="0" lang="en-US" sz="12800" b="0" i="0" u="none" strike="noStrike" kern="1200" cap="none" spc="0" normalizeH="0" baseline="0" noProof="0" dirty="0">
                <a:ln>
                  <a:noFill/>
                </a:ln>
                <a:solidFill>
                  <a:schemeClr val="bg1"/>
                </a:solidFill>
                <a:effectLst/>
                <a:uLnTx/>
                <a:uFillTx/>
                <a:ea typeface="+mn-ea"/>
                <a:cs typeface="+mn-cs"/>
              </a:rPr>
              <a:t> – Chapter 2:1-12</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Dec. 8 – Chapter 2:13-23</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endParaRPr kumimoji="0" lang="en-US" sz="12800" b="0" i="0" u="none" strike="noStrike" kern="1200" cap="none" spc="0" normalizeH="0" baseline="0" noProof="0" dirty="0">
              <a:ln>
                <a:noFill/>
              </a:ln>
              <a:solidFill>
                <a:schemeClr val="bg1"/>
              </a:solidFill>
              <a:effectLst/>
              <a:uLnTx/>
              <a:uFillTx/>
              <a:ea typeface="+mn-ea"/>
              <a:cs typeface="+mn-cs"/>
            </a:endParaRP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2020</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Jan. 12 – Chapter 3:1-17</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Feb. 9 – Chapter 3:18-25</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Mar. 8 – Chapter 4:1-9</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r>
              <a:rPr kumimoji="0" lang="en-US" sz="12800" b="0" i="0" u="none" strike="noStrike" kern="1200" cap="none" spc="0" normalizeH="0" baseline="0" noProof="0" dirty="0">
                <a:ln>
                  <a:noFill/>
                </a:ln>
                <a:solidFill>
                  <a:schemeClr val="bg1"/>
                </a:solidFill>
                <a:effectLst/>
                <a:uLnTx/>
                <a:uFillTx/>
                <a:ea typeface="+mn-ea"/>
                <a:cs typeface="+mn-cs"/>
              </a:rPr>
              <a:t>Apr. 12 – Chapter 4:10-18</a:t>
            </a:r>
          </a:p>
          <a:p>
            <a:pPr marL="137160" marR="0" lvl="0" indent="0" algn="l" defTabSz="914400" rtl="0" eaLnBrk="1" fontAlgn="auto" latinLnBrk="0" hangingPunct="1">
              <a:lnSpc>
                <a:spcPct val="100000"/>
              </a:lnSpc>
              <a:spcBef>
                <a:spcPct val="20000"/>
              </a:spcBef>
              <a:spcAft>
                <a:spcPts val="0"/>
              </a:spcAft>
              <a:buClr>
                <a:sysClr val="window" lastClr="FFFFFF">
                  <a:shade val="95000"/>
                </a:sysClr>
              </a:buClr>
              <a:buSzPct val="65000"/>
              <a:buFont typeface="Wingdings 2"/>
              <a:buNone/>
              <a:tabLst/>
              <a:defRPr/>
            </a:pPr>
            <a:endParaRPr kumimoji="0" lang="en-US" sz="2800" b="0" i="0" u="none" strike="noStrike" kern="1200" cap="none" spc="0" normalizeH="0" baseline="0" noProof="0" dirty="0">
              <a:ln>
                <a:noFill/>
              </a:ln>
              <a:solidFill>
                <a:sysClr val="window" lastClr="FFFFFF"/>
              </a:solidFill>
              <a:effectLst/>
              <a:uLnTx/>
              <a:uFillTx/>
              <a:latin typeface="Lucida Sans"/>
              <a:ea typeface="+mn-ea"/>
              <a:cs typeface="+mn-cs"/>
            </a:endParaRPr>
          </a:p>
        </p:txBody>
      </p:sp>
      <p:sp>
        <p:nvSpPr>
          <p:cNvPr id="2" name="TextBox 1">
            <a:extLst>
              <a:ext uri="{FF2B5EF4-FFF2-40B4-BE49-F238E27FC236}">
                <a16:creationId xmlns:a16="http://schemas.microsoft.com/office/drawing/2014/main" id="{024255FB-9B3C-4C38-BF06-55342D48EBB8}"/>
              </a:ext>
            </a:extLst>
          </p:cNvPr>
          <p:cNvSpPr txBox="1"/>
          <p:nvPr/>
        </p:nvSpPr>
        <p:spPr>
          <a:xfrm>
            <a:off x="304800" y="2547229"/>
            <a:ext cx="5352288" cy="1446550"/>
          </a:xfrm>
          <a:prstGeom prst="rect">
            <a:avLst/>
          </a:prstGeom>
          <a:noFill/>
        </p:spPr>
        <p:txBody>
          <a:bodyPr wrap="square" rtlCol="0">
            <a:spAutoFit/>
          </a:bodyPr>
          <a:lstStyle/>
          <a:p>
            <a:r>
              <a:rPr lang="en-US" sz="4400" dirty="0">
                <a:solidFill>
                  <a:schemeClr val="accent4"/>
                </a:solidFill>
              </a:rPr>
              <a:t>The Excellence and Supremacy of Messiah</a:t>
            </a:r>
          </a:p>
        </p:txBody>
      </p:sp>
      <p:sp>
        <p:nvSpPr>
          <p:cNvPr id="5" name="TextBox 4">
            <a:extLst>
              <a:ext uri="{FF2B5EF4-FFF2-40B4-BE49-F238E27FC236}">
                <a16:creationId xmlns:a16="http://schemas.microsoft.com/office/drawing/2014/main" id="{AD94180D-6459-481B-856A-078FCE6111AD}"/>
              </a:ext>
            </a:extLst>
          </p:cNvPr>
          <p:cNvSpPr txBox="1"/>
          <p:nvPr/>
        </p:nvSpPr>
        <p:spPr>
          <a:xfrm>
            <a:off x="304800" y="4450080"/>
            <a:ext cx="4949952" cy="2123658"/>
          </a:xfrm>
          <a:prstGeom prst="rect">
            <a:avLst/>
          </a:prstGeom>
          <a:noFill/>
        </p:spPr>
        <p:txBody>
          <a:bodyPr wrap="square" rtlCol="0">
            <a:spAutoFit/>
          </a:bodyPr>
          <a:lstStyle/>
          <a:p>
            <a:r>
              <a:rPr lang="en-US" sz="4400" dirty="0">
                <a:solidFill>
                  <a:schemeClr val="accent4"/>
                </a:solidFill>
              </a:rPr>
              <a:t>The Preeminence and sufficiency of Christ in all things.</a:t>
            </a:r>
          </a:p>
        </p:txBody>
      </p:sp>
    </p:spTree>
    <p:extLst>
      <p:ext uri="{BB962C8B-B14F-4D97-AF65-F5344CB8AC3E}">
        <p14:creationId xmlns:p14="http://schemas.microsoft.com/office/powerpoint/2010/main" val="214541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DD2691-695E-4108-B663-7FA32F2E6E5F}"/>
              </a:ext>
            </a:extLst>
          </p:cNvPr>
          <p:cNvSpPr txBox="1"/>
          <p:nvPr/>
        </p:nvSpPr>
        <p:spPr>
          <a:xfrm>
            <a:off x="835152" y="2531459"/>
            <a:ext cx="10521696" cy="1569660"/>
          </a:xfrm>
          <a:prstGeom prst="rect">
            <a:avLst/>
          </a:prstGeom>
          <a:noFill/>
        </p:spPr>
        <p:txBody>
          <a:bodyPr wrap="square" rtlCol="0">
            <a:spAutoFit/>
          </a:bodyPr>
          <a:lstStyle/>
          <a:p>
            <a:r>
              <a:rPr lang="en-US" sz="9600" dirty="0">
                <a:solidFill>
                  <a:schemeClr val="accent4"/>
                </a:solidFill>
              </a:rPr>
              <a:t>It is all about Jesus!!</a:t>
            </a:r>
          </a:p>
        </p:txBody>
      </p:sp>
    </p:spTree>
    <p:extLst>
      <p:ext uri="{BB962C8B-B14F-4D97-AF65-F5344CB8AC3E}">
        <p14:creationId xmlns:p14="http://schemas.microsoft.com/office/powerpoint/2010/main" val="500783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65CAE7-6ADC-4B66-AEAB-18AAAF26DFA2}"/>
              </a:ext>
            </a:extLst>
          </p:cNvPr>
          <p:cNvSpPr txBox="1"/>
          <p:nvPr/>
        </p:nvSpPr>
        <p:spPr>
          <a:xfrm>
            <a:off x="1984740" y="1215564"/>
            <a:ext cx="8743800" cy="3477875"/>
          </a:xfrm>
          <a:prstGeom prst="rect">
            <a:avLst/>
          </a:prstGeom>
          <a:noFill/>
        </p:spPr>
        <p:txBody>
          <a:bodyPr wrap="square" rtlCol="0">
            <a:spAutoFit/>
          </a:bodyPr>
          <a:lstStyle/>
          <a:p>
            <a:r>
              <a:rPr lang="en-US" sz="4400" dirty="0">
                <a:solidFill>
                  <a:schemeClr val="accent4"/>
                </a:solidFill>
              </a:rPr>
              <a:t>Key Verse 2:9-10</a:t>
            </a:r>
          </a:p>
          <a:p>
            <a:r>
              <a:rPr lang="en-US" sz="4400" dirty="0">
                <a:solidFill>
                  <a:schemeClr val="accent4"/>
                </a:solidFill>
              </a:rPr>
              <a:t>“For in Him dwells all the fullness of the Godhead bodily; and you are complete in Him, who is the head of all principality and power.</a:t>
            </a:r>
          </a:p>
        </p:txBody>
      </p:sp>
    </p:spTree>
    <p:extLst>
      <p:ext uri="{BB962C8B-B14F-4D97-AF65-F5344CB8AC3E}">
        <p14:creationId xmlns:p14="http://schemas.microsoft.com/office/powerpoint/2010/main" val="3025260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65CAE7-6ADC-4B66-AEAB-18AAAF26DFA2}"/>
              </a:ext>
            </a:extLst>
          </p:cNvPr>
          <p:cNvSpPr txBox="1"/>
          <p:nvPr/>
        </p:nvSpPr>
        <p:spPr>
          <a:xfrm>
            <a:off x="895350" y="335845"/>
            <a:ext cx="10042740" cy="6186309"/>
          </a:xfrm>
          <a:prstGeom prst="rect">
            <a:avLst/>
          </a:prstGeom>
          <a:noFill/>
        </p:spPr>
        <p:txBody>
          <a:bodyPr wrap="square" rtlCol="0">
            <a:spAutoFit/>
          </a:bodyPr>
          <a:lstStyle/>
          <a:p>
            <a:r>
              <a:rPr lang="en-US" sz="4400" dirty="0">
                <a:solidFill>
                  <a:schemeClr val="accent4"/>
                </a:solidFill>
              </a:rPr>
              <a:t>Key Verse 2:8-10 (some more context)</a:t>
            </a:r>
          </a:p>
          <a:p>
            <a:r>
              <a:rPr lang="en-US" sz="4400" dirty="0">
                <a:solidFill>
                  <a:schemeClr val="accent4"/>
                </a:solidFill>
              </a:rPr>
              <a:t>“8 Beware lest anyone cheat you through philosophy and empty deceit, according to the tradition of men, according to the basic principles of the world, and not according to Christ. 9 For in Him dwells all the fullness of the Godhead bodily; 10 and you are complete in Him, who is the head of all principality and power.</a:t>
            </a:r>
          </a:p>
        </p:txBody>
      </p:sp>
    </p:spTree>
    <p:extLst>
      <p:ext uri="{BB962C8B-B14F-4D97-AF65-F5344CB8AC3E}">
        <p14:creationId xmlns:p14="http://schemas.microsoft.com/office/powerpoint/2010/main" val="3272007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3F59BFE-059A-45E0-B9FD-0280765978C1}"/>
              </a:ext>
            </a:extLst>
          </p:cNvPr>
          <p:cNvSpPr txBox="1"/>
          <p:nvPr/>
        </p:nvSpPr>
        <p:spPr>
          <a:xfrm>
            <a:off x="1937412" y="355600"/>
            <a:ext cx="8317175" cy="584775"/>
          </a:xfrm>
          <a:prstGeom prst="rect">
            <a:avLst/>
          </a:prstGeom>
          <a:noFill/>
        </p:spPr>
        <p:txBody>
          <a:bodyPr wrap="square" rtlCol="0">
            <a:spAutoFit/>
          </a:bodyPr>
          <a:lstStyle/>
          <a:p>
            <a:r>
              <a:rPr lang="en-US" sz="3200" b="1" dirty="0">
                <a:solidFill>
                  <a:schemeClr val="accent4"/>
                </a:solidFill>
              </a:rPr>
              <a:t>False Teachings vs. The Centrality of Messiah</a:t>
            </a:r>
          </a:p>
        </p:txBody>
      </p:sp>
      <p:pic>
        <p:nvPicPr>
          <p:cNvPr id="2050" name="Picture 2" descr="Concept of confused business with different directions">
            <a:extLst>
              <a:ext uri="{FF2B5EF4-FFF2-40B4-BE49-F238E27FC236}">
                <a16:creationId xmlns:a16="http://schemas.microsoft.com/office/drawing/2014/main" id="{18AB9784-C566-410D-BAE0-F3611FD0EC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7589" y="1342894"/>
            <a:ext cx="6780212" cy="5159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2384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1026" name="Picture 2" descr="New Scientist Default Image">
            <a:extLst>
              <a:ext uri="{FF2B5EF4-FFF2-40B4-BE49-F238E27FC236}">
                <a16:creationId xmlns:a16="http://schemas.microsoft.com/office/drawing/2014/main" id="{1B250D0D-B1AE-4B91-BF95-79790B2B2B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F8B436-E7E5-4835-A50F-61A9E9166F16}"/>
              </a:ext>
            </a:extLst>
          </p:cNvPr>
          <p:cNvSpPr/>
          <p:nvPr/>
        </p:nvSpPr>
        <p:spPr>
          <a:xfrm>
            <a:off x="7147035" y="128467"/>
            <a:ext cx="6096000" cy="1754326"/>
          </a:xfrm>
          <a:prstGeom prst="rect">
            <a:avLst/>
          </a:prstGeom>
        </p:spPr>
        <p:txBody>
          <a:bodyPr>
            <a:spAutoFit/>
          </a:bodyPr>
          <a:lstStyle/>
          <a:p>
            <a:r>
              <a:rPr lang="en-US" sz="3600" b="1" dirty="0">
                <a:solidFill>
                  <a:srgbClr val="FFC000"/>
                </a:solidFill>
              </a:rPr>
              <a:t>“For in Him dwells all the fullness of the Godhead bodily; </a:t>
            </a:r>
            <a:endParaRPr lang="en-US" sz="3600" b="1" dirty="0"/>
          </a:p>
        </p:txBody>
      </p:sp>
      <p:sp>
        <p:nvSpPr>
          <p:cNvPr id="3" name="Rectangle 2">
            <a:extLst>
              <a:ext uri="{FF2B5EF4-FFF2-40B4-BE49-F238E27FC236}">
                <a16:creationId xmlns:a16="http://schemas.microsoft.com/office/drawing/2014/main" id="{1975E7A1-8FDB-4F20-B99B-9473A4B8D7E7}"/>
              </a:ext>
            </a:extLst>
          </p:cNvPr>
          <p:cNvSpPr/>
          <p:nvPr/>
        </p:nvSpPr>
        <p:spPr>
          <a:xfrm>
            <a:off x="136634" y="4855779"/>
            <a:ext cx="6096000" cy="1754326"/>
          </a:xfrm>
          <a:prstGeom prst="rect">
            <a:avLst/>
          </a:prstGeom>
        </p:spPr>
        <p:txBody>
          <a:bodyPr>
            <a:spAutoFit/>
          </a:bodyPr>
          <a:lstStyle/>
          <a:p>
            <a:r>
              <a:rPr lang="en-US" sz="3600" b="1" dirty="0">
                <a:solidFill>
                  <a:srgbClr val="FFC000"/>
                </a:solidFill>
              </a:rPr>
              <a:t>and you are complete in Him, who is the head of all principality and power.</a:t>
            </a:r>
            <a:endParaRPr lang="en-US" sz="3600" b="1" dirty="0"/>
          </a:p>
        </p:txBody>
      </p:sp>
    </p:spTree>
    <p:extLst>
      <p:ext uri="{BB962C8B-B14F-4D97-AF65-F5344CB8AC3E}">
        <p14:creationId xmlns:p14="http://schemas.microsoft.com/office/powerpoint/2010/main" val="741126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4255FB-9B3C-4C38-BF06-55342D48EBB8}"/>
              </a:ext>
            </a:extLst>
          </p:cNvPr>
          <p:cNvSpPr txBox="1"/>
          <p:nvPr/>
        </p:nvSpPr>
        <p:spPr>
          <a:xfrm>
            <a:off x="1169323" y="3106189"/>
            <a:ext cx="11125200" cy="769441"/>
          </a:xfrm>
          <a:prstGeom prst="rect">
            <a:avLst/>
          </a:prstGeom>
          <a:noFill/>
        </p:spPr>
        <p:txBody>
          <a:bodyPr wrap="square" rtlCol="0">
            <a:spAutoFit/>
          </a:bodyPr>
          <a:lstStyle/>
          <a:p>
            <a:r>
              <a:rPr lang="en-US" sz="4400" b="1" dirty="0">
                <a:solidFill>
                  <a:schemeClr val="accent4"/>
                </a:solidFill>
              </a:rPr>
              <a:t>The Excellence and Supremacy of Messiah</a:t>
            </a:r>
          </a:p>
        </p:txBody>
      </p:sp>
    </p:spTree>
    <p:extLst>
      <p:ext uri="{BB962C8B-B14F-4D97-AF65-F5344CB8AC3E}">
        <p14:creationId xmlns:p14="http://schemas.microsoft.com/office/powerpoint/2010/main" val="1248796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040DDC4-2377-42B9-A3EA-DB8BB95375EC}"/>
              </a:ext>
            </a:extLst>
          </p:cNvPr>
          <p:cNvSpPr/>
          <p:nvPr/>
        </p:nvSpPr>
        <p:spPr>
          <a:xfrm>
            <a:off x="165100" y="-176927"/>
            <a:ext cx="11658600" cy="861774"/>
          </a:xfrm>
          <a:prstGeom prst="rect">
            <a:avLst/>
          </a:prstGeom>
        </p:spPr>
        <p:txBody>
          <a:bodyPr wrap="square">
            <a:spAutoFit/>
          </a:bodyPr>
          <a:lstStyle/>
          <a:p>
            <a:endParaRPr lang="en-US" dirty="0"/>
          </a:p>
          <a:p>
            <a:r>
              <a:rPr lang="en-US" sz="3200" dirty="0">
                <a:solidFill>
                  <a:schemeClr val="accent4"/>
                </a:solidFill>
              </a:rPr>
              <a:t> </a:t>
            </a:r>
          </a:p>
        </p:txBody>
      </p:sp>
      <p:sp>
        <p:nvSpPr>
          <p:cNvPr id="2" name="Rectangle 1">
            <a:extLst>
              <a:ext uri="{FF2B5EF4-FFF2-40B4-BE49-F238E27FC236}">
                <a16:creationId xmlns:a16="http://schemas.microsoft.com/office/drawing/2014/main" id="{6FBB2896-830B-475A-98CE-1490F9220237}"/>
              </a:ext>
            </a:extLst>
          </p:cNvPr>
          <p:cNvSpPr/>
          <p:nvPr/>
        </p:nvSpPr>
        <p:spPr>
          <a:xfrm>
            <a:off x="177800" y="2226092"/>
            <a:ext cx="11836400" cy="2554545"/>
          </a:xfrm>
          <a:prstGeom prst="rect">
            <a:avLst/>
          </a:prstGeom>
        </p:spPr>
        <p:txBody>
          <a:bodyPr wrap="square">
            <a:spAutoFit/>
          </a:bodyPr>
          <a:lstStyle/>
          <a:p>
            <a:r>
              <a:rPr lang="en-US" sz="4000" dirty="0">
                <a:solidFill>
                  <a:schemeClr val="accent4"/>
                </a:solidFill>
              </a:rPr>
              <a:t>13 He has delivered us from the power of darkness and conveyed us into the kingdom of </a:t>
            </a:r>
            <a:r>
              <a:rPr lang="en-US" sz="4000" b="1" dirty="0">
                <a:solidFill>
                  <a:schemeClr val="accent4"/>
                </a:solidFill>
              </a:rPr>
              <a:t>the Son of His love</a:t>
            </a:r>
            <a:r>
              <a:rPr lang="en-US" sz="4000" dirty="0">
                <a:solidFill>
                  <a:schemeClr val="accent4"/>
                </a:solidFill>
              </a:rPr>
              <a:t>, 14 </a:t>
            </a:r>
            <a:r>
              <a:rPr lang="en-US" sz="4000" b="1" dirty="0">
                <a:solidFill>
                  <a:schemeClr val="accent4"/>
                </a:solidFill>
              </a:rPr>
              <a:t>in whom we have redemption through His blood, the forgiveness of sins.</a:t>
            </a:r>
          </a:p>
        </p:txBody>
      </p:sp>
    </p:spTree>
    <p:extLst>
      <p:ext uri="{BB962C8B-B14F-4D97-AF65-F5344CB8AC3E}">
        <p14:creationId xmlns:p14="http://schemas.microsoft.com/office/powerpoint/2010/main" val="664290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DA9F92-A152-403B-B45B-6EE87E9FD0F4}"/>
              </a:ext>
            </a:extLst>
          </p:cNvPr>
          <p:cNvSpPr/>
          <p:nvPr/>
        </p:nvSpPr>
        <p:spPr>
          <a:xfrm>
            <a:off x="351322" y="382205"/>
            <a:ext cx="11489356" cy="5786199"/>
          </a:xfrm>
          <a:prstGeom prst="rect">
            <a:avLst/>
          </a:prstGeom>
        </p:spPr>
        <p:txBody>
          <a:bodyPr wrap="square">
            <a:spAutoFit/>
          </a:bodyPr>
          <a:lstStyle/>
          <a:p>
            <a:r>
              <a:rPr lang="en-US" sz="3200" dirty="0">
                <a:solidFill>
                  <a:schemeClr val="bg1"/>
                </a:solidFill>
              </a:rPr>
              <a:t>15 He is the image of the invisible God, the firstborn over all creation. 16 For by Him all things were created that are in heaven and that are on earth, visible and invisible, whether thrones or dominions or principalities or powers. All things were created through Him and for Him. 17 And He is before all things, and in Him all things consist. 18 And He is the head of the body, the church, who is the beginning, the firstborn from the dead, that in all things He may have the preeminence.  19 For it pleased the Father that in Him all the fullness should dwell, 20 and by Him to reconcile all things to Himself, by Him, whether things on earth or things in heaven, having made peace through the blood of His cross.</a:t>
            </a:r>
          </a:p>
          <a:p>
            <a:endParaRPr lang="en-US" dirty="0"/>
          </a:p>
        </p:txBody>
      </p:sp>
    </p:spTree>
    <p:extLst>
      <p:ext uri="{BB962C8B-B14F-4D97-AF65-F5344CB8AC3E}">
        <p14:creationId xmlns:p14="http://schemas.microsoft.com/office/powerpoint/2010/main" val="2595429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98096F-80EE-436F-8406-0A08C1F3B6A4}"/>
              </a:ext>
            </a:extLst>
          </p:cNvPr>
          <p:cNvSpPr/>
          <p:nvPr/>
        </p:nvSpPr>
        <p:spPr>
          <a:xfrm>
            <a:off x="152400" y="1447800"/>
            <a:ext cx="11887200" cy="3539430"/>
          </a:xfrm>
          <a:prstGeom prst="rect">
            <a:avLst/>
          </a:prstGeom>
        </p:spPr>
        <p:txBody>
          <a:bodyPr wrap="square">
            <a:spAutoFit/>
          </a:bodyPr>
          <a:lstStyle/>
          <a:p>
            <a:r>
              <a:rPr lang="en-US" sz="3200" dirty="0">
                <a:solidFill>
                  <a:schemeClr val="bg1"/>
                </a:solidFill>
              </a:rPr>
              <a:t>21 And you, who once were alienated and enemies in your mind by wicked works, yet now He has reconciled 22 in the body of His flesh through death, to present you holy, and blameless, and above reproach in His sight—23 if indeed you continue in the faith, grounded and steadfast, and are not moved away from the hope of the gospel which you heard, which was preached to every creature under heaven, of which I, Paul, became a minister.  </a:t>
            </a:r>
            <a:endParaRPr lang="en-US" sz="3200" dirty="0"/>
          </a:p>
        </p:txBody>
      </p:sp>
    </p:spTree>
    <p:extLst>
      <p:ext uri="{BB962C8B-B14F-4D97-AF65-F5344CB8AC3E}">
        <p14:creationId xmlns:p14="http://schemas.microsoft.com/office/powerpoint/2010/main" val="3774976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1F66202-271A-4DB0-8A57-F5D4BCBFFDF0}"/>
              </a:ext>
            </a:extLst>
          </p:cNvPr>
          <p:cNvSpPr/>
          <p:nvPr/>
        </p:nvSpPr>
        <p:spPr>
          <a:xfrm>
            <a:off x="0" y="812800"/>
            <a:ext cx="12039600" cy="5786199"/>
          </a:xfrm>
          <a:prstGeom prst="rect">
            <a:avLst/>
          </a:prstGeom>
        </p:spPr>
        <p:txBody>
          <a:bodyPr wrap="square">
            <a:spAutoFit/>
          </a:bodyPr>
          <a:lstStyle/>
          <a:p>
            <a:r>
              <a:rPr lang="en-US" sz="3200" dirty="0">
                <a:solidFill>
                  <a:schemeClr val="bg1"/>
                </a:solidFill>
              </a:rPr>
              <a:t>24 I now rejoice in my sufferings for you, and fill up in my flesh what is lacking in the afflictions of Christ, for the sake of His body, which is the church, 25 of which I became a minister according to the stewardship from God which was given to me for you, to fulfill the word of God, 26 the mystery which has been hidden from ages and from generations, but now has been revealed to His saints. 27 To them God willed to make known what are the riches of the glory of this mystery among the Gentiles: which is Christ in you, the hope of glory. 28 Him we preach, warning every man and teaching every man in all wisdom, that we may present every man perfect in Christ Jesus. 29 To this end I also labor, striving according to His working which works in me mightily.</a:t>
            </a:r>
          </a:p>
          <a:p>
            <a:endParaRPr lang="en-US" dirty="0"/>
          </a:p>
        </p:txBody>
      </p:sp>
    </p:spTree>
    <p:extLst>
      <p:ext uri="{BB962C8B-B14F-4D97-AF65-F5344CB8AC3E}">
        <p14:creationId xmlns:p14="http://schemas.microsoft.com/office/powerpoint/2010/main" val="3519099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A96203F-0331-425F-A06F-BFA6FF1B13DA}"/>
              </a:ext>
            </a:extLst>
          </p:cNvPr>
          <p:cNvSpPr/>
          <p:nvPr/>
        </p:nvSpPr>
        <p:spPr>
          <a:xfrm>
            <a:off x="465221" y="1383691"/>
            <a:ext cx="11489356" cy="5786199"/>
          </a:xfrm>
          <a:prstGeom prst="rect">
            <a:avLst/>
          </a:prstGeom>
        </p:spPr>
        <p:txBody>
          <a:bodyPr wrap="square">
            <a:spAutoFit/>
          </a:bodyPr>
          <a:lstStyle/>
          <a:p>
            <a:r>
              <a:rPr lang="en-US" sz="3200" dirty="0">
                <a:solidFill>
                  <a:schemeClr val="bg1"/>
                </a:solidFill>
              </a:rPr>
              <a:t>15 He is the image of the invisible God, the firstborn over all creation. 16 For by Him all things were created that are in heaven and that are on earth, visible and invisible, whether thrones or dominions or principalities or powers. All things were created through Him and for Him. 17 And He is before all things, and in Him all things consist. 18 And He is the head of the body, the church, who is the beginning, the firstborn from the dead, that in all things He may have the preeminence.  19 For it pleased the Father that in Him all the fullness should dwell, 20 and by Him to reconcile all things to Himself, by Him, whether things on earth or things in heaven, having made peace through the blood of His cross.</a:t>
            </a:r>
          </a:p>
          <a:p>
            <a:endParaRPr lang="en-US" dirty="0"/>
          </a:p>
        </p:txBody>
      </p:sp>
      <p:sp>
        <p:nvSpPr>
          <p:cNvPr id="4" name="Rectangle 3">
            <a:extLst>
              <a:ext uri="{FF2B5EF4-FFF2-40B4-BE49-F238E27FC236}">
                <a16:creationId xmlns:a16="http://schemas.microsoft.com/office/drawing/2014/main" id="{B165B3DC-6310-4B60-B4E0-5ED96F68E756}"/>
              </a:ext>
            </a:extLst>
          </p:cNvPr>
          <p:cNvSpPr/>
          <p:nvPr/>
        </p:nvSpPr>
        <p:spPr>
          <a:xfrm>
            <a:off x="465221" y="397292"/>
            <a:ext cx="11836400" cy="1077218"/>
          </a:xfrm>
          <a:prstGeom prst="rect">
            <a:avLst/>
          </a:prstGeom>
        </p:spPr>
        <p:txBody>
          <a:bodyPr wrap="square">
            <a:spAutoFit/>
          </a:bodyPr>
          <a:lstStyle/>
          <a:p>
            <a:r>
              <a:rPr lang="en-US" sz="3200" dirty="0">
                <a:solidFill>
                  <a:schemeClr val="accent4"/>
                </a:solidFill>
              </a:rPr>
              <a:t>into the kingdom of </a:t>
            </a:r>
            <a:r>
              <a:rPr lang="en-US" sz="3200" b="1" dirty="0">
                <a:solidFill>
                  <a:schemeClr val="accent4"/>
                </a:solidFill>
              </a:rPr>
              <a:t>the Son of His love</a:t>
            </a:r>
            <a:r>
              <a:rPr lang="en-US" sz="3200" dirty="0">
                <a:solidFill>
                  <a:schemeClr val="accent4"/>
                </a:solidFill>
              </a:rPr>
              <a:t>, 14 </a:t>
            </a:r>
            <a:r>
              <a:rPr lang="en-US" sz="3200" b="1" dirty="0">
                <a:solidFill>
                  <a:schemeClr val="accent4"/>
                </a:solidFill>
              </a:rPr>
              <a:t>in whom we have redemption through His blood, the forgiveness of sins.</a:t>
            </a:r>
          </a:p>
        </p:txBody>
      </p:sp>
    </p:spTree>
    <p:extLst>
      <p:ext uri="{BB962C8B-B14F-4D97-AF65-F5344CB8AC3E}">
        <p14:creationId xmlns:p14="http://schemas.microsoft.com/office/powerpoint/2010/main" val="2544701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A96203F-0331-425F-A06F-BFA6FF1B13DA}"/>
              </a:ext>
            </a:extLst>
          </p:cNvPr>
          <p:cNvSpPr/>
          <p:nvPr/>
        </p:nvSpPr>
        <p:spPr>
          <a:xfrm>
            <a:off x="351322" y="1212043"/>
            <a:ext cx="11489356" cy="5786199"/>
          </a:xfrm>
          <a:prstGeom prst="rect">
            <a:avLst/>
          </a:prstGeom>
        </p:spPr>
        <p:txBody>
          <a:bodyPr wrap="square">
            <a:spAutoFit/>
          </a:bodyPr>
          <a:lstStyle/>
          <a:p>
            <a:r>
              <a:rPr lang="en-US" sz="3200" dirty="0">
                <a:solidFill>
                  <a:schemeClr val="bg1"/>
                </a:solidFill>
              </a:rPr>
              <a:t>15 </a:t>
            </a:r>
            <a:r>
              <a:rPr lang="en-US" sz="3200" b="1" dirty="0">
                <a:solidFill>
                  <a:srgbClr val="FFFF00"/>
                </a:solidFill>
              </a:rPr>
              <a:t>He</a:t>
            </a:r>
            <a:r>
              <a:rPr lang="en-US" sz="3200" dirty="0">
                <a:solidFill>
                  <a:schemeClr val="bg1"/>
                </a:solidFill>
              </a:rPr>
              <a:t> is the image of the invisible God, the firstborn over all creation. 16 For by </a:t>
            </a:r>
            <a:r>
              <a:rPr lang="en-US" sz="3200" b="1" dirty="0">
                <a:solidFill>
                  <a:srgbClr val="FFFF00"/>
                </a:solidFill>
              </a:rPr>
              <a:t>Him</a:t>
            </a:r>
            <a:r>
              <a:rPr lang="en-US" sz="3200" dirty="0">
                <a:solidFill>
                  <a:schemeClr val="bg1"/>
                </a:solidFill>
              </a:rPr>
              <a:t> all things were created that are in heaven and that are on earth, visible and invisible, whether thrones or dominions or principalities or powers. All things were created through </a:t>
            </a:r>
            <a:r>
              <a:rPr lang="en-US" sz="3200" b="1" dirty="0">
                <a:solidFill>
                  <a:srgbClr val="FFFF00"/>
                </a:solidFill>
              </a:rPr>
              <a:t>Him</a:t>
            </a:r>
            <a:r>
              <a:rPr lang="en-US" sz="3200" dirty="0">
                <a:solidFill>
                  <a:schemeClr val="bg1"/>
                </a:solidFill>
              </a:rPr>
              <a:t> and for </a:t>
            </a:r>
            <a:r>
              <a:rPr lang="en-US" sz="3200" b="1" dirty="0">
                <a:solidFill>
                  <a:srgbClr val="FFFF00"/>
                </a:solidFill>
              </a:rPr>
              <a:t>Him</a:t>
            </a:r>
            <a:r>
              <a:rPr lang="en-US" sz="3200" dirty="0">
                <a:solidFill>
                  <a:schemeClr val="bg1"/>
                </a:solidFill>
              </a:rPr>
              <a:t>. 17 And </a:t>
            </a:r>
            <a:r>
              <a:rPr lang="en-US" sz="3200" b="1" dirty="0">
                <a:solidFill>
                  <a:srgbClr val="FFFF00"/>
                </a:solidFill>
              </a:rPr>
              <a:t>He</a:t>
            </a:r>
            <a:r>
              <a:rPr lang="en-US" sz="3200" dirty="0">
                <a:solidFill>
                  <a:schemeClr val="bg1"/>
                </a:solidFill>
              </a:rPr>
              <a:t> is before all things, and in </a:t>
            </a:r>
            <a:r>
              <a:rPr lang="en-US" sz="3200" b="1" dirty="0">
                <a:solidFill>
                  <a:srgbClr val="FFFF00"/>
                </a:solidFill>
              </a:rPr>
              <a:t>Him</a:t>
            </a:r>
            <a:r>
              <a:rPr lang="en-US" sz="3200" dirty="0">
                <a:solidFill>
                  <a:schemeClr val="bg1"/>
                </a:solidFill>
              </a:rPr>
              <a:t> all things consist. 18 And </a:t>
            </a:r>
            <a:r>
              <a:rPr lang="en-US" sz="3200" b="1" dirty="0">
                <a:solidFill>
                  <a:srgbClr val="FFFF00"/>
                </a:solidFill>
              </a:rPr>
              <a:t>He</a:t>
            </a:r>
            <a:r>
              <a:rPr lang="en-US" sz="3200" dirty="0">
                <a:solidFill>
                  <a:schemeClr val="bg1"/>
                </a:solidFill>
              </a:rPr>
              <a:t> is the head of the body, the church, who is the beginning, the firstborn from the dead, that in all things </a:t>
            </a:r>
            <a:r>
              <a:rPr lang="en-US" sz="3200" b="1" dirty="0">
                <a:solidFill>
                  <a:srgbClr val="FFFF00"/>
                </a:solidFill>
              </a:rPr>
              <a:t>He</a:t>
            </a:r>
            <a:r>
              <a:rPr lang="en-US" sz="3200" dirty="0">
                <a:solidFill>
                  <a:schemeClr val="bg1"/>
                </a:solidFill>
              </a:rPr>
              <a:t> may have the preeminence.  19 For it pleased the Father that in </a:t>
            </a:r>
            <a:r>
              <a:rPr lang="en-US" sz="3200" b="1" dirty="0">
                <a:solidFill>
                  <a:srgbClr val="FFFF00"/>
                </a:solidFill>
              </a:rPr>
              <a:t>Him</a:t>
            </a:r>
            <a:r>
              <a:rPr lang="en-US" sz="3200" dirty="0">
                <a:solidFill>
                  <a:schemeClr val="bg1"/>
                </a:solidFill>
              </a:rPr>
              <a:t> all the fullness should dwell, 20 and by </a:t>
            </a:r>
            <a:r>
              <a:rPr lang="en-US" sz="3200" b="1" dirty="0">
                <a:solidFill>
                  <a:srgbClr val="FFFF00"/>
                </a:solidFill>
              </a:rPr>
              <a:t>Him</a:t>
            </a:r>
            <a:r>
              <a:rPr lang="en-US" sz="3200" dirty="0">
                <a:solidFill>
                  <a:schemeClr val="bg1"/>
                </a:solidFill>
              </a:rPr>
              <a:t> to reconcile all things to </a:t>
            </a:r>
            <a:r>
              <a:rPr lang="en-US" sz="3200" b="1" dirty="0">
                <a:solidFill>
                  <a:srgbClr val="FFFF00"/>
                </a:solidFill>
              </a:rPr>
              <a:t>Himself</a:t>
            </a:r>
            <a:r>
              <a:rPr lang="en-US" sz="3200" dirty="0">
                <a:solidFill>
                  <a:schemeClr val="bg1"/>
                </a:solidFill>
              </a:rPr>
              <a:t>, by </a:t>
            </a:r>
            <a:r>
              <a:rPr lang="en-US" sz="3200" b="1" dirty="0">
                <a:solidFill>
                  <a:srgbClr val="FFFF00"/>
                </a:solidFill>
              </a:rPr>
              <a:t>Him</a:t>
            </a:r>
            <a:r>
              <a:rPr lang="en-US" sz="3200" dirty="0">
                <a:solidFill>
                  <a:schemeClr val="bg1"/>
                </a:solidFill>
              </a:rPr>
              <a:t>, whether things on earth or things in heaven, having made peace through the </a:t>
            </a:r>
            <a:r>
              <a:rPr lang="en-US" sz="3200" b="1" dirty="0">
                <a:solidFill>
                  <a:srgbClr val="FFFF00"/>
                </a:solidFill>
              </a:rPr>
              <a:t>blood</a:t>
            </a:r>
            <a:r>
              <a:rPr lang="en-US" sz="3200" dirty="0">
                <a:solidFill>
                  <a:schemeClr val="bg1"/>
                </a:solidFill>
              </a:rPr>
              <a:t> of His cross.</a:t>
            </a:r>
          </a:p>
          <a:p>
            <a:endParaRPr lang="en-US" dirty="0"/>
          </a:p>
        </p:txBody>
      </p:sp>
      <p:sp>
        <p:nvSpPr>
          <p:cNvPr id="4" name="Rectangle 3">
            <a:extLst>
              <a:ext uri="{FF2B5EF4-FFF2-40B4-BE49-F238E27FC236}">
                <a16:creationId xmlns:a16="http://schemas.microsoft.com/office/drawing/2014/main" id="{CD71DB5C-E2FA-4A6B-A0D2-2FBF7F4C5730}"/>
              </a:ext>
            </a:extLst>
          </p:cNvPr>
          <p:cNvSpPr/>
          <p:nvPr/>
        </p:nvSpPr>
        <p:spPr>
          <a:xfrm>
            <a:off x="431354" y="134825"/>
            <a:ext cx="11836400" cy="1077218"/>
          </a:xfrm>
          <a:prstGeom prst="rect">
            <a:avLst/>
          </a:prstGeom>
        </p:spPr>
        <p:txBody>
          <a:bodyPr wrap="square">
            <a:spAutoFit/>
          </a:bodyPr>
          <a:lstStyle/>
          <a:p>
            <a:r>
              <a:rPr lang="en-US" sz="3200" dirty="0">
                <a:solidFill>
                  <a:schemeClr val="accent4"/>
                </a:solidFill>
              </a:rPr>
              <a:t>into the kingdom of </a:t>
            </a:r>
            <a:r>
              <a:rPr lang="en-US" sz="3200" b="1" dirty="0">
                <a:solidFill>
                  <a:schemeClr val="accent4"/>
                </a:solidFill>
              </a:rPr>
              <a:t>the Son of His love</a:t>
            </a:r>
            <a:r>
              <a:rPr lang="en-US" sz="3200" dirty="0">
                <a:solidFill>
                  <a:schemeClr val="accent4"/>
                </a:solidFill>
              </a:rPr>
              <a:t>, 14 </a:t>
            </a:r>
            <a:r>
              <a:rPr lang="en-US" sz="3200" b="1" dirty="0">
                <a:solidFill>
                  <a:schemeClr val="accent4"/>
                </a:solidFill>
              </a:rPr>
              <a:t>in whom we have redemption through His blood, the forgiveness of sins.</a:t>
            </a:r>
          </a:p>
        </p:txBody>
      </p:sp>
    </p:spTree>
    <p:extLst>
      <p:ext uri="{BB962C8B-B14F-4D97-AF65-F5344CB8AC3E}">
        <p14:creationId xmlns:p14="http://schemas.microsoft.com/office/powerpoint/2010/main" val="1842057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998424-9650-48A4-846D-9246133E1BBB}"/>
              </a:ext>
            </a:extLst>
          </p:cNvPr>
          <p:cNvSpPr txBox="1"/>
          <p:nvPr/>
        </p:nvSpPr>
        <p:spPr>
          <a:xfrm>
            <a:off x="462013" y="279132"/>
            <a:ext cx="11463688" cy="6494085"/>
          </a:xfrm>
          <a:prstGeom prst="rect">
            <a:avLst/>
          </a:prstGeom>
          <a:noFill/>
        </p:spPr>
        <p:txBody>
          <a:bodyPr wrap="square" rtlCol="0">
            <a:spAutoFit/>
          </a:bodyPr>
          <a:lstStyle/>
          <a:p>
            <a:r>
              <a:rPr lang="en-US" sz="3200" dirty="0">
                <a:solidFill>
                  <a:schemeClr val="bg1"/>
                </a:solidFill>
              </a:rPr>
              <a:t>He is image of invisible God</a:t>
            </a:r>
          </a:p>
          <a:p>
            <a:r>
              <a:rPr lang="en-US" sz="3200" dirty="0">
                <a:solidFill>
                  <a:schemeClr val="bg1"/>
                </a:solidFill>
              </a:rPr>
              <a:t>He is the firstborn over all creation</a:t>
            </a:r>
          </a:p>
          <a:p>
            <a:r>
              <a:rPr lang="en-US" sz="3200" dirty="0">
                <a:solidFill>
                  <a:schemeClr val="bg1"/>
                </a:solidFill>
              </a:rPr>
              <a:t>By Him all things were created in heaven and on earth.</a:t>
            </a:r>
          </a:p>
          <a:p>
            <a:r>
              <a:rPr lang="en-US" sz="3200" dirty="0">
                <a:solidFill>
                  <a:schemeClr val="bg1"/>
                </a:solidFill>
              </a:rPr>
              <a:t>Visible and invisible things created by Him</a:t>
            </a:r>
          </a:p>
          <a:p>
            <a:r>
              <a:rPr lang="en-US" sz="3200" dirty="0">
                <a:solidFill>
                  <a:schemeClr val="bg1"/>
                </a:solidFill>
              </a:rPr>
              <a:t>	Whether thrones, dominions, principalities or powers.</a:t>
            </a:r>
          </a:p>
          <a:p>
            <a:r>
              <a:rPr lang="en-US" sz="3200" dirty="0">
                <a:solidFill>
                  <a:schemeClr val="bg1"/>
                </a:solidFill>
              </a:rPr>
              <a:t>All things were created though Him and for Him.</a:t>
            </a:r>
          </a:p>
          <a:p>
            <a:r>
              <a:rPr lang="en-US" sz="3200" dirty="0">
                <a:solidFill>
                  <a:schemeClr val="bg1"/>
                </a:solidFill>
              </a:rPr>
              <a:t>He is before all things, and in His all things consist.</a:t>
            </a:r>
          </a:p>
          <a:p>
            <a:r>
              <a:rPr lang="en-US" sz="3200" dirty="0">
                <a:solidFill>
                  <a:schemeClr val="bg1"/>
                </a:solidFill>
              </a:rPr>
              <a:t>He is the head of the body – the church.</a:t>
            </a:r>
          </a:p>
          <a:p>
            <a:r>
              <a:rPr lang="en-US" sz="3200" dirty="0">
                <a:solidFill>
                  <a:schemeClr val="bg1"/>
                </a:solidFill>
              </a:rPr>
              <a:t>He is the beginning, the firstborn from the dead.</a:t>
            </a:r>
          </a:p>
          <a:p>
            <a:r>
              <a:rPr lang="en-US" sz="3200" dirty="0">
                <a:solidFill>
                  <a:schemeClr val="bg1"/>
                </a:solidFill>
              </a:rPr>
              <a:t>The one that in all things has preeminence. </a:t>
            </a:r>
          </a:p>
          <a:p>
            <a:r>
              <a:rPr lang="en-US" sz="3200" dirty="0">
                <a:solidFill>
                  <a:schemeClr val="bg1"/>
                </a:solidFill>
              </a:rPr>
              <a:t>In Him all fulness dwells.</a:t>
            </a:r>
          </a:p>
          <a:p>
            <a:r>
              <a:rPr lang="en-US" sz="3200" dirty="0">
                <a:solidFill>
                  <a:schemeClr val="bg1"/>
                </a:solidFill>
              </a:rPr>
              <a:t>By Him all things reconcile</a:t>
            </a:r>
          </a:p>
          <a:p>
            <a:r>
              <a:rPr lang="en-US" sz="3200" dirty="0">
                <a:solidFill>
                  <a:schemeClr val="bg1"/>
                </a:solidFill>
              </a:rPr>
              <a:t>	on earth or in heaven….having made peace through His blood. </a:t>
            </a:r>
          </a:p>
        </p:txBody>
      </p:sp>
    </p:spTree>
    <p:extLst>
      <p:ext uri="{BB962C8B-B14F-4D97-AF65-F5344CB8AC3E}">
        <p14:creationId xmlns:p14="http://schemas.microsoft.com/office/powerpoint/2010/main" val="860874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998424-9650-48A4-846D-9246133E1BBB}"/>
              </a:ext>
            </a:extLst>
          </p:cNvPr>
          <p:cNvSpPr txBox="1"/>
          <p:nvPr/>
        </p:nvSpPr>
        <p:spPr>
          <a:xfrm>
            <a:off x="364156" y="206560"/>
            <a:ext cx="11711730" cy="6494085"/>
          </a:xfrm>
          <a:prstGeom prst="rect">
            <a:avLst/>
          </a:prstGeom>
          <a:noFill/>
        </p:spPr>
        <p:txBody>
          <a:bodyPr wrap="square" rtlCol="0">
            <a:spAutoFit/>
          </a:bodyPr>
          <a:lstStyle/>
          <a:p>
            <a:pPr marL="457200" indent="-457200">
              <a:buFont typeface="Arial" panose="020B0604020202020204" pitchFamily="34" charset="0"/>
              <a:buChar char="•"/>
            </a:pPr>
            <a:r>
              <a:rPr lang="en-US" sz="3200" b="1" dirty="0">
                <a:solidFill>
                  <a:srgbClr val="FFFF00"/>
                </a:solidFill>
              </a:rPr>
              <a:t>He is image of invisible God</a:t>
            </a:r>
          </a:p>
          <a:p>
            <a:pPr marL="457200" indent="-457200">
              <a:buFont typeface="Arial" panose="020B0604020202020204" pitchFamily="34" charset="0"/>
              <a:buChar char="•"/>
            </a:pPr>
            <a:r>
              <a:rPr lang="en-US" sz="3200" b="1" dirty="0">
                <a:solidFill>
                  <a:srgbClr val="FFFF00"/>
                </a:solidFill>
              </a:rPr>
              <a:t>He is the firstborn over all creation</a:t>
            </a:r>
          </a:p>
          <a:p>
            <a:pPr marL="457200" indent="-457200">
              <a:buFont typeface="Arial" panose="020B0604020202020204" pitchFamily="34" charset="0"/>
              <a:buChar char="•"/>
            </a:pPr>
            <a:r>
              <a:rPr lang="en-US" sz="3200" b="1" dirty="0">
                <a:solidFill>
                  <a:srgbClr val="FFFF00"/>
                </a:solidFill>
              </a:rPr>
              <a:t>By Him all things were created in heaven and on earth.</a:t>
            </a:r>
          </a:p>
          <a:p>
            <a:pPr marL="457200" indent="-457200">
              <a:buFont typeface="Arial" panose="020B0604020202020204" pitchFamily="34" charset="0"/>
              <a:buChar char="•"/>
            </a:pPr>
            <a:r>
              <a:rPr lang="en-US" sz="3200" b="1" dirty="0">
                <a:solidFill>
                  <a:srgbClr val="FFFF00"/>
                </a:solidFill>
              </a:rPr>
              <a:t>Visible and invisible things created by Him</a:t>
            </a:r>
          </a:p>
          <a:p>
            <a:pPr marL="457200" indent="-457200">
              <a:buFont typeface="Arial" panose="020B0604020202020204" pitchFamily="34" charset="0"/>
              <a:buChar char="•"/>
            </a:pPr>
            <a:r>
              <a:rPr lang="en-US" sz="3200" b="1" dirty="0">
                <a:solidFill>
                  <a:srgbClr val="FFFF00"/>
                </a:solidFill>
              </a:rPr>
              <a:t>	Whether thrones, dominions, principalities or powers.</a:t>
            </a:r>
          </a:p>
          <a:p>
            <a:pPr marL="457200" indent="-457200">
              <a:buFont typeface="Arial" panose="020B0604020202020204" pitchFamily="34" charset="0"/>
              <a:buChar char="•"/>
            </a:pPr>
            <a:r>
              <a:rPr lang="en-US" sz="3200" b="1" dirty="0">
                <a:solidFill>
                  <a:srgbClr val="FFFF00"/>
                </a:solidFill>
              </a:rPr>
              <a:t>All things were created though Him and for Him.</a:t>
            </a:r>
          </a:p>
          <a:p>
            <a:pPr marL="457200" indent="-457200">
              <a:buFont typeface="Arial" panose="020B0604020202020204" pitchFamily="34" charset="0"/>
              <a:buChar char="•"/>
            </a:pPr>
            <a:r>
              <a:rPr lang="en-US" sz="3200" b="1" dirty="0">
                <a:solidFill>
                  <a:srgbClr val="FFFF00"/>
                </a:solidFill>
              </a:rPr>
              <a:t>He is before all things, and in His all things consist.</a:t>
            </a:r>
          </a:p>
          <a:p>
            <a:pPr marL="457200" indent="-457200">
              <a:buFont typeface="Arial" panose="020B0604020202020204" pitchFamily="34" charset="0"/>
              <a:buChar char="•"/>
            </a:pPr>
            <a:r>
              <a:rPr lang="en-US" sz="3200" b="1" dirty="0">
                <a:solidFill>
                  <a:srgbClr val="FFFF00"/>
                </a:solidFill>
              </a:rPr>
              <a:t>He is the head of the body – the community of faith.</a:t>
            </a:r>
          </a:p>
          <a:p>
            <a:pPr marL="457200" indent="-457200">
              <a:buFont typeface="Arial" panose="020B0604020202020204" pitchFamily="34" charset="0"/>
              <a:buChar char="•"/>
            </a:pPr>
            <a:r>
              <a:rPr lang="en-US" sz="3200" b="1" dirty="0">
                <a:solidFill>
                  <a:srgbClr val="FFFF00"/>
                </a:solidFill>
              </a:rPr>
              <a:t>He is the beginning, the firstborn from the dead.</a:t>
            </a:r>
          </a:p>
          <a:p>
            <a:pPr marL="457200" indent="-457200">
              <a:buFont typeface="Arial" panose="020B0604020202020204" pitchFamily="34" charset="0"/>
              <a:buChar char="•"/>
            </a:pPr>
            <a:r>
              <a:rPr lang="en-US" sz="3200" b="1" dirty="0">
                <a:solidFill>
                  <a:srgbClr val="FFFF00"/>
                </a:solidFill>
              </a:rPr>
              <a:t>The one that in all things has preeminence. </a:t>
            </a:r>
          </a:p>
          <a:p>
            <a:pPr marL="457200" indent="-457200">
              <a:buFont typeface="Arial" panose="020B0604020202020204" pitchFamily="34" charset="0"/>
              <a:buChar char="•"/>
            </a:pPr>
            <a:r>
              <a:rPr lang="en-US" sz="3200" b="1" dirty="0">
                <a:solidFill>
                  <a:srgbClr val="FFFF00"/>
                </a:solidFill>
              </a:rPr>
              <a:t>In Him all fulness dwells.</a:t>
            </a:r>
          </a:p>
          <a:p>
            <a:pPr marL="457200" indent="-457200">
              <a:buFont typeface="Arial" panose="020B0604020202020204" pitchFamily="34" charset="0"/>
              <a:buChar char="•"/>
            </a:pPr>
            <a:r>
              <a:rPr lang="en-US" sz="3200" b="1" dirty="0">
                <a:solidFill>
                  <a:srgbClr val="FFFF00"/>
                </a:solidFill>
              </a:rPr>
              <a:t>By Him all things reconcile</a:t>
            </a:r>
          </a:p>
          <a:p>
            <a:pPr marL="457200" indent="-457200">
              <a:buFont typeface="Arial" panose="020B0604020202020204" pitchFamily="34" charset="0"/>
              <a:buChar char="•"/>
            </a:pPr>
            <a:r>
              <a:rPr lang="en-US" sz="3200" b="1" dirty="0">
                <a:solidFill>
                  <a:srgbClr val="FFFF00"/>
                </a:solidFill>
              </a:rPr>
              <a:t>	on earth or in heaven….having made peace through His blood. </a:t>
            </a:r>
          </a:p>
        </p:txBody>
      </p:sp>
    </p:spTree>
    <p:extLst>
      <p:ext uri="{BB962C8B-B14F-4D97-AF65-F5344CB8AC3E}">
        <p14:creationId xmlns:p14="http://schemas.microsoft.com/office/powerpoint/2010/main" val="404420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A96203F-0331-425F-A06F-BFA6FF1B13DA}"/>
              </a:ext>
            </a:extLst>
          </p:cNvPr>
          <p:cNvSpPr/>
          <p:nvPr/>
        </p:nvSpPr>
        <p:spPr>
          <a:xfrm>
            <a:off x="152400" y="1447800"/>
            <a:ext cx="11887200" cy="3539430"/>
          </a:xfrm>
          <a:prstGeom prst="rect">
            <a:avLst/>
          </a:prstGeom>
        </p:spPr>
        <p:txBody>
          <a:bodyPr wrap="square">
            <a:spAutoFit/>
          </a:bodyPr>
          <a:lstStyle/>
          <a:p>
            <a:r>
              <a:rPr lang="en-US" sz="3200" dirty="0">
                <a:solidFill>
                  <a:schemeClr val="bg1"/>
                </a:solidFill>
              </a:rPr>
              <a:t>21 And you, who once were alienated and enemies in your mind by wicked works, yet now He has reconciled 22 in the body of His flesh through death, to present you holy, and blameless, and above reproach in His sight—23 if indeed you continue in the faith, grounded and steadfast, and are not moved away from the hope of the gospel which you heard, which was preached to every creature under heaven, of which I, Paul, became a minister.  </a:t>
            </a:r>
            <a:endParaRPr lang="en-US" sz="3200" dirty="0"/>
          </a:p>
        </p:txBody>
      </p:sp>
    </p:spTree>
    <p:extLst>
      <p:ext uri="{BB962C8B-B14F-4D97-AF65-F5344CB8AC3E}">
        <p14:creationId xmlns:p14="http://schemas.microsoft.com/office/powerpoint/2010/main" val="446139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A96203F-0331-425F-A06F-BFA6FF1B13DA}"/>
              </a:ext>
            </a:extLst>
          </p:cNvPr>
          <p:cNvSpPr/>
          <p:nvPr/>
        </p:nvSpPr>
        <p:spPr>
          <a:xfrm>
            <a:off x="0" y="812800"/>
            <a:ext cx="12039600" cy="5786199"/>
          </a:xfrm>
          <a:prstGeom prst="rect">
            <a:avLst/>
          </a:prstGeom>
        </p:spPr>
        <p:txBody>
          <a:bodyPr wrap="square">
            <a:spAutoFit/>
          </a:bodyPr>
          <a:lstStyle/>
          <a:p>
            <a:r>
              <a:rPr lang="en-US" sz="3200" dirty="0">
                <a:solidFill>
                  <a:schemeClr val="bg1"/>
                </a:solidFill>
              </a:rPr>
              <a:t>24 I now rejoice in my sufferings for you, and fill up in my flesh what is lacking in the afflictions of Christ, for the sake of His body, which is the church, 25 of which I became a minister according to the stewardship from God which was given to me for you, to fulfill the word of God, 26 the mystery which has been hidden from ages and from generations, but now has been revealed to His saints. 27 To them God willed to make known what are the riches of the glory of this mystery among the Gentiles: which is Christ in you, the hope of glory. 28 Him we preach, warning every man and teaching every man in all wisdom, that we may present every man perfect in Christ Jesus. 29 To this end I also labor, striving according to His working which works in me mightily.</a:t>
            </a:r>
          </a:p>
          <a:p>
            <a:endParaRPr lang="en-US" dirty="0"/>
          </a:p>
        </p:txBody>
      </p:sp>
    </p:spTree>
    <p:extLst>
      <p:ext uri="{BB962C8B-B14F-4D97-AF65-F5344CB8AC3E}">
        <p14:creationId xmlns:p14="http://schemas.microsoft.com/office/powerpoint/2010/main" val="844336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A96203F-0331-425F-A06F-BFA6FF1B13DA}"/>
              </a:ext>
            </a:extLst>
          </p:cNvPr>
          <p:cNvSpPr/>
          <p:nvPr/>
        </p:nvSpPr>
        <p:spPr>
          <a:xfrm>
            <a:off x="152400" y="1447800"/>
            <a:ext cx="11887200" cy="3539430"/>
          </a:xfrm>
          <a:prstGeom prst="rect">
            <a:avLst/>
          </a:prstGeom>
        </p:spPr>
        <p:txBody>
          <a:bodyPr wrap="square">
            <a:spAutoFit/>
          </a:bodyPr>
          <a:lstStyle/>
          <a:p>
            <a:r>
              <a:rPr lang="en-US" sz="3200" dirty="0">
                <a:solidFill>
                  <a:schemeClr val="bg1"/>
                </a:solidFill>
              </a:rPr>
              <a:t>21 And </a:t>
            </a:r>
            <a:r>
              <a:rPr lang="en-US" sz="3200" b="1" dirty="0">
                <a:solidFill>
                  <a:srgbClr val="FFFF00"/>
                </a:solidFill>
              </a:rPr>
              <a:t>you</a:t>
            </a:r>
            <a:r>
              <a:rPr lang="en-US" sz="3200" dirty="0">
                <a:solidFill>
                  <a:schemeClr val="bg1"/>
                </a:solidFill>
              </a:rPr>
              <a:t>, who once were alienated and enemies in </a:t>
            </a:r>
            <a:r>
              <a:rPr lang="en-US" sz="3200" b="1" dirty="0">
                <a:solidFill>
                  <a:srgbClr val="FFFF00"/>
                </a:solidFill>
              </a:rPr>
              <a:t>your</a:t>
            </a:r>
            <a:r>
              <a:rPr lang="en-US" sz="3200" dirty="0">
                <a:solidFill>
                  <a:schemeClr val="bg1"/>
                </a:solidFill>
              </a:rPr>
              <a:t> mind by wicked works, yet now He has reconciled 22 in the body of His flesh through death, to present </a:t>
            </a:r>
            <a:r>
              <a:rPr lang="en-US" sz="3200" b="1" dirty="0">
                <a:solidFill>
                  <a:srgbClr val="FFFF00"/>
                </a:solidFill>
              </a:rPr>
              <a:t>you</a:t>
            </a:r>
            <a:r>
              <a:rPr lang="en-US" sz="3200" dirty="0">
                <a:solidFill>
                  <a:schemeClr val="bg1"/>
                </a:solidFill>
              </a:rPr>
              <a:t> holy, and blameless, and above reproach in His sight—23 if indeed </a:t>
            </a:r>
            <a:r>
              <a:rPr lang="en-US" sz="3200" b="1" dirty="0">
                <a:solidFill>
                  <a:srgbClr val="FFFF00"/>
                </a:solidFill>
              </a:rPr>
              <a:t>you</a:t>
            </a:r>
            <a:r>
              <a:rPr lang="en-US" sz="3200" dirty="0">
                <a:solidFill>
                  <a:schemeClr val="bg1"/>
                </a:solidFill>
              </a:rPr>
              <a:t> continue in the faith, grounded and steadfast, and are not moved away from the hope of the gospel which </a:t>
            </a:r>
            <a:r>
              <a:rPr lang="en-US" sz="3200" b="1" dirty="0">
                <a:solidFill>
                  <a:srgbClr val="FFFF00"/>
                </a:solidFill>
              </a:rPr>
              <a:t>you</a:t>
            </a:r>
            <a:r>
              <a:rPr lang="en-US" sz="3200" dirty="0">
                <a:solidFill>
                  <a:schemeClr val="bg1"/>
                </a:solidFill>
              </a:rPr>
              <a:t> heard, which was preached to every creature under heaven, of which I, Paul, became a minister.  </a:t>
            </a:r>
            <a:endParaRPr lang="en-US" sz="3200" dirty="0"/>
          </a:p>
        </p:txBody>
      </p:sp>
    </p:spTree>
    <p:extLst>
      <p:ext uri="{BB962C8B-B14F-4D97-AF65-F5344CB8AC3E}">
        <p14:creationId xmlns:p14="http://schemas.microsoft.com/office/powerpoint/2010/main" val="30062555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A96203F-0331-425F-A06F-BFA6FF1B13DA}"/>
              </a:ext>
            </a:extLst>
          </p:cNvPr>
          <p:cNvSpPr/>
          <p:nvPr/>
        </p:nvSpPr>
        <p:spPr>
          <a:xfrm>
            <a:off x="0" y="812800"/>
            <a:ext cx="12039600" cy="5786199"/>
          </a:xfrm>
          <a:prstGeom prst="rect">
            <a:avLst/>
          </a:prstGeom>
        </p:spPr>
        <p:txBody>
          <a:bodyPr wrap="square">
            <a:spAutoFit/>
          </a:bodyPr>
          <a:lstStyle/>
          <a:p>
            <a:r>
              <a:rPr lang="en-US" sz="3200" dirty="0">
                <a:solidFill>
                  <a:schemeClr val="bg1"/>
                </a:solidFill>
              </a:rPr>
              <a:t>24 I now rejoice in my sufferings for </a:t>
            </a:r>
            <a:r>
              <a:rPr lang="en-US" sz="3200" b="1" dirty="0">
                <a:solidFill>
                  <a:srgbClr val="FFFF00"/>
                </a:solidFill>
              </a:rPr>
              <a:t>you</a:t>
            </a:r>
            <a:r>
              <a:rPr lang="en-US" sz="3200" dirty="0">
                <a:solidFill>
                  <a:schemeClr val="bg1"/>
                </a:solidFill>
              </a:rPr>
              <a:t>, and fill up in my flesh what is lacking in the afflictions of Christ, for the sake of His body, which is the church, 25 of which I became a minister according to the stewardship from God which was given to me for </a:t>
            </a:r>
            <a:r>
              <a:rPr lang="en-US" sz="3200" b="1" dirty="0">
                <a:solidFill>
                  <a:srgbClr val="FFFF00"/>
                </a:solidFill>
              </a:rPr>
              <a:t>you</a:t>
            </a:r>
            <a:r>
              <a:rPr lang="en-US" sz="3200" dirty="0">
                <a:solidFill>
                  <a:schemeClr val="bg1"/>
                </a:solidFill>
              </a:rPr>
              <a:t>, to fulfill the word of God, 26 the mystery which has been hidden from ages and from generations, but now has been revealed to His saints. 27 To them God willed to make known what are the riches of the glory of this mystery among the Gentiles: which is Christ in </a:t>
            </a:r>
            <a:r>
              <a:rPr lang="en-US" sz="3200" b="1" dirty="0">
                <a:solidFill>
                  <a:srgbClr val="FFFF00"/>
                </a:solidFill>
              </a:rPr>
              <a:t>you</a:t>
            </a:r>
            <a:r>
              <a:rPr lang="en-US" sz="3200" dirty="0">
                <a:solidFill>
                  <a:schemeClr val="bg1"/>
                </a:solidFill>
              </a:rPr>
              <a:t>, the hope of glory. 28 Him we preach, warning every man and teaching every man in all wisdom, that we may present every man perfect in Christ Jesus. 29 To this end I also labor, striving according to His working which works in me mightily.</a:t>
            </a:r>
          </a:p>
          <a:p>
            <a:endParaRPr lang="en-US" dirty="0"/>
          </a:p>
        </p:txBody>
      </p:sp>
    </p:spTree>
    <p:extLst>
      <p:ext uri="{BB962C8B-B14F-4D97-AF65-F5344CB8AC3E}">
        <p14:creationId xmlns:p14="http://schemas.microsoft.com/office/powerpoint/2010/main" val="40220286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9FABB-CCAB-49C2-9820-07BEDB7A259B}"/>
              </a:ext>
            </a:extLst>
          </p:cNvPr>
          <p:cNvSpPr txBox="1"/>
          <p:nvPr/>
        </p:nvSpPr>
        <p:spPr>
          <a:xfrm>
            <a:off x="493487" y="1103086"/>
            <a:ext cx="11074400" cy="4524315"/>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1"/>
                </a:solidFill>
              </a:rPr>
              <a:t>You were alienated</a:t>
            </a:r>
          </a:p>
          <a:p>
            <a:pPr marL="457200" indent="-457200">
              <a:buFont typeface="Arial" panose="020B0604020202020204" pitchFamily="34" charset="0"/>
              <a:buChar char="•"/>
            </a:pPr>
            <a:r>
              <a:rPr lang="en-US" sz="3200" dirty="0">
                <a:solidFill>
                  <a:schemeClr val="bg1"/>
                </a:solidFill>
              </a:rPr>
              <a:t>You were enemies in your mind by wicked works</a:t>
            </a:r>
          </a:p>
          <a:p>
            <a:pPr marL="457200" indent="-457200">
              <a:buFont typeface="Arial" panose="020B0604020202020204" pitchFamily="34" charset="0"/>
              <a:buChar char="•"/>
            </a:pPr>
            <a:r>
              <a:rPr lang="en-US" sz="3200" dirty="0">
                <a:solidFill>
                  <a:schemeClr val="bg1"/>
                </a:solidFill>
              </a:rPr>
              <a:t>Now you are reconciled</a:t>
            </a:r>
          </a:p>
          <a:p>
            <a:pPr marL="457200" indent="-457200">
              <a:buFont typeface="Arial" panose="020B0604020202020204" pitchFamily="34" charset="0"/>
              <a:buChar char="•"/>
            </a:pPr>
            <a:r>
              <a:rPr lang="en-US" sz="3200" dirty="0">
                <a:solidFill>
                  <a:schemeClr val="bg1"/>
                </a:solidFill>
              </a:rPr>
              <a:t>To present you holy</a:t>
            </a:r>
          </a:p>
          <a:p>
            <a:pPr marL="457200" indent="-457200">
              <a:buFont typeface="Arial" panose="020B0604020202020204" pitchFamily="34" charset="0"/>
              <a:buChar char="•"/>
            </a:pPr>
            <a:r>
              <a:rPr lang="en-US" sz="3200" dirty="0">
                <a:solidFill>
                  <a:schemeClr val="bg1"/>
                </a:solidFill>
              </a:rPr>
              <a:t>If indeed you continue in the faith</a:t>
            </a:r>
          </a:p>
          <a:p>
            <a:pPr marL="457200" indent="-457200">
              <a:buFont typeface="Arial" panose="020B0604020202020204" pitchFamily="34" charset="0"/>
              <a:buChar char="•"/>
            </a:pPr>
            <a:r>
              <a:rPr lang="en-US" sz="3200" dirty="0">
                <a:solidFill>
                  <a:schemeClr val="bg1"/>
                </a:solidFill>
              </a:rPr>
              <a:t>The hope of the gospel which you heard.</a:t>
            </a:r>
          </a:p>
          <a:p>
            <a:pPr marL="457200" indent="-457200">
              <a:buFont typeface="Arial" panose="020B0604020202020204" pitchFamily="34" charset="0"/>
              <a:buChar char="•"/>
            </a:pPr>
            <a:r>
              <a:rPr lang="en-US" sz="3200" dirty="0">
                <a:solidFill>
                  <a:schemeClr val="bg1"/>
                </a:solidFill>
              </a:rPr>
              <a:t>Paul’s suffering for you,</a:t>
            </a:r>
          </a:p>
          <a:p>
            <a:pPr marL="457200" indent="-457200">
              <a:buFont typeface="Arial" panose="020B0604020202020204" pitchFamily="34" charset="0"/>
              <a:buChar char="•"/>
            </a:pPr>
            <a:r>
              <a:rPr lang="en-US" sz="3200" dirty="0">
                <a:solidFill>
                  <a:schemeClr val="bg1"/>
                </a:solidFill>
              </a:rPr>
              <a:t>Grace given Paul for you.</a:t>
            </a:r>
          </a:p>
          <a:p>
            <a:pPr marL="457200" indent="-457200">
              <a:buFont typeface="Arial" panose="020B0604020202020204" pitchFamily="34" charset="0"/>
              <a:buChar char="•"/>
            </a:pPr>
            <a:r>
              <a:rPr lang="en-US" sz="3200" dirty="0">
                <a:solidFill>
                  <a:schemeClr val="bg1"/>
                </a:solidFill>
              </a:rPr>
              <a:t>Mystery among the Gentiles: Christ in YOU, the hope of glory!</a:t>
            </a:r>
          </a:p>
        </p:txBody>
      </p:sp>
    </p:spTree>
    <p:extLst>
      <p:ext uri="{BB962C8B-B14F-4D97-AF65-F5344CB8AC3E}">
        <p14:creationId xmlns:p14="http://schemas.microsoft.com/office/powerpoint/2010/main" val="710836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9FABB-CCAB-49C2-9820-07BEDB7A259B}"/>
              </a:ext>
            </a:extLst>
          </p:cNvPr>
          <p:cNvSpPr txBox="1"/>
          <p:nvPr/>
        </p:nvSpPr>
        <p:spPr>
          <a:xfrm>
            <a:off x="493487" y="1524000"/>
            <a:ext cx="11074400" cy="4524315"/>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1"/>
                </a:solidFill>
              </a:rPr>
              <a:t>You were alienated</a:t>
            </a:r>
          </a:p>
          <a:p>
            <a:pPr marL="457200" indent="-457200">
              <a:buFont typeface="Arial" panose="020B0604020202020204" pitchFamily="34" charset="0"/>
              <a:buChar char="•"/>
            </a:pPr>
            <a:r>
              <a:rPr lang="en-US" sz="3200" dirty="0">
                <a:solidFill>
                  <a:schemeClr val="bg1"/>
                </a:solidFill>
              </a:rPr>
              <a:t>You were enemies in your mind by wicked works</a:t>
            </a:r>
          </a:p>
          <a:p>
            <a:pPr marL="457200" indent="-457200">
              <a:buFont typeface="Arial" panose="020B0604020202020204" pitchFamily="34" charset="0"/>
              <a:buChar char="•"/>
            </a:pPr>
            <a:r>
              <a:rPr lang="en-US" sz="3200" dirty="0">
                <a:solidFill>
                  <a:schemeClr val="bg1"/>
                </a:solidFill>
              </a:rPr>
              <a:t>Now you are reconciled</a:t>
            </a:r>
          </a:p>
          <a:p>
            <a:pPr marL="457200" indent="-457200">
              <a:buFont typeface="Arial" panose="020B0604020202020204" pitchFamily="34" charset="0"/>
              <a:buChar char="•"/>
            </a:pPr>
            <a:r>
              <a:rPr lang="en-US" sz="3200" dirty="0">
                <a:solidFill>
                  <a:schemeClr val="bg1"/>
                </a:solidFill>
              </a:rPr>
              <a:t>To present you holy</a:t>
            </a:r>
          </a:p>
          <a:p>
            <a:pPr marL="457200" indent="-457200">
              <a:buFont typeface="Arial" panose="020B0604020202020204" pitchFamily="34" charset="0"/>
              <a:buChar char="•"/>
            </a:pPr>
            <a:r>
              <a:rPr lang="en-US" sz="3200" dirty="0">
                <a:solidFill>
                  <a:schemeClr val="bg1"/>
                </a:solidFill>
              </a:rPr>
              <a:t>If indeed you continue in the faith.</a:t>
            </a:r>
          </a:p>
          <a:p>
            <a:pPr marL="457200" indent="-457200">
              <a:buFont typeface="Arial" panose="020B0604020202020204" pitchFamily="34" charset="0"/>
              <a:buChar char="•"/>
            </a:pPr>
            <a:r>
              <a:rPr lang="en-US" sz="3200" dirty="0">
                <a:solidFill>
                  <a:schemeClr val="bg1"/>
                </a:solidFill>
              </a:rPr>
              <a:t>The hope of the gospel which you heard.</a:t>
            </a:r>
          </a:p>
          <a:p>
            <a:pPr marL="457200" indent="-457200">
              <a:buFont typeface="Arial" panose="020B0604020202020204" pitchFamily="34" charset="0"/>
              <a:buChar char="•"/>
            </a:pPr>
            <a:r>
              <a:rPr lang="en-US" sz="3200" dirty="0">
                <a:solidFill>
                  <a:schemeClr val="bg1"/>
                </a:solidFill>
              </a:rPr>
              <a:t>Paul’s suffering for you,</a:t>
            </a:r>
          </a:p>
          <a:p>
            <a:pPr marL="457200" indent="-457200">
              <a:buFont typeface="Arial" panose="020B0604020202020204" pitchFamily="34" charset="0"/>
              <a:buChar char="•"/>
            </a:pPr>
            <a:r>
              <a:rPr lang="en-US" sz="3200" dirty="0">
                <a:solidFill>
                  <a:schemeClr val="bg1"/>
                </a:solidFill>
              </a:rPr>
              <a:t>Grace given Paul for you.</a:t>
            </a:r>
          </a:p>
          <a:p>
            <a:pPr marL="457200" indent="-457200">
              <a:buFont typeface="Arial" panose="020B0604020202020204" pitchFamily="34" charset="0"/>
              <a:buChar char="•"/>
            </a:pPr>
            <a:r>
              <a:rPr lang="en-US" sz="3200" dirty="0">
                <a:solidFill>
                  <a:schemeClr val="bg1"/>
                </a:solidFill>
              </a:rPr>
              <a:t>Mystery among the Gentiles: </a:t>
            </a:r>
            <a:r>
              <a:rPr lang="en-US" sz="3200" b="1" dirty="0">
                <a:solidFill>
                  <a:srgbClr val="FFFF00"/>
                </a:solidFill>
              </a:rPr>
              <a:t>Christ in YOU, the hope of glory!</a:t>
            </a:r>
          </a:p>
        </p:txBody>
      </p:sp>
      <p:sp>
        <p:nvSpPr>
          <p:cNvPr id="3" name="Rectangle 2">
            <a:extLst>
              <a:ext uri="{FF2B5EF4-FFF2-40B4-BE49-F238E27FC236}">
                <a16:creationId xmlns:a16="http://schemas.microsoft.com/office/drawing/2014/main" id="{C3FC2830-6D1A-41CC-89CF-89990E5B960D}"/>
              </a:ext>
            </a:extLst>
          </p:cNvPr>
          <p:cNvSpPr/>
          <p:nvPr/>
        </p:nvSpPr>
        <p:spPr>
          <a:xfrm>
            <a:off x="493487" y="153381"/>
            <a:ext cx="11836400" cy="1077218"/>
          </a:xfrm>
          <a:prstGeom prst="rect">
            <a:avLst/>
          </a:prstGeom>
        </p:spPr>
        <p:txBody>
          <a:bodyPr wrap="square">
            <a:spAutoFit/>
          </a:bodyPr>
          <a:lstStyle/>
          <a:p>
            <a:r>
              <a:rPr lang="en-US" sz="3200" b="1" dirty="0">
                <a:solidFill>
                  <a:srgbClr val="FFFF00"/>
                </a:solidFill>
              </a:rPr>
              <a:t>into the kingdom of the Son of His love, 14 in whom we have redemption through His blood, the forgiveness of sins.</a:t>
            </a:r>
          </a:p>
        </p:txBody>
      </p:sp>
    </p:spTree>
    <p:extLst>
      <p:ext uri="{BB962C8B-B14F-4D97-AF65-F5344CB8AC3E}">
        <p14:creationId xmlns:p14="http://schemas.microsoft.com/office/powerpoint/2010/main" val="4267708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9FABB-CCAB-49C2-9820-07BEDB7A259B}"/>
              </a:ext>
            </a:extLst>
          </p:cNvPr>
          <p:cNvSpPr txBox="1"/>
          <p:nvPr/>
        </p:nvSpPr>
        <p:spPr>
          <a:xfrm>
            <a:off x="6103260" y="1602386"/>
            <a:ext cx="5856511" cy="4154984"/>
          </a:xfrm>
          <a:prstGeom prst="rect">
            <a:avLst/>
          </a:prstGeom>
          <a:noFill/>
        </p:spPr>
        <p:txBody>
          <a:bodyPr wrap="square" rtlCol="0">
            <a:spAutoFit/>
          </a:bodyPr>
          <a:lstStyle/>
          <a:p>
            <a:pPr marL="457200" indent="-457200">
              <a:buFont typeface="Arial" panose="020B0604020202020204" pitchFamily="34" charset="0"/>
              <a:buChar char="•"/>
            </a:pPr>
            <a:r>
              <a:rPr lang="en-US" sz="2400" dirty="0">
                <a:solidFill>
                  <a:schemeClr val="bg1"/>
                </a:solidFill>
              </a:rPr>
              <a:t>You were alienated</a:t>
            </a:r>
          </a:p>
          <a:p>
            <a:pPr marL="457200" indent="-457200">
              <a:buFont typeface="Arial" panose="020B0604020202020204" pitchFamily="34" charset="0"/>
              <a:buChar char="•"/>
            </a:pPr>
            <a:r>
              <a:rPr lang="en-US" sz="2400" dirty="0">
                <a:solidFill>
                  <a:schemeClr val="bg1"/>
                </a:solidFill>
              </a:rPr>
              <a:t>You enemies in your mind by wicked works</a:t>
            </a:r>
          </a:p>
          <a:p>
            <a:pPr marL="457200" indent="-457200">
              <a:buFont typeface="Arial" panose="020B0604020202020204" pitchFamily="34" charset="0"/>
              <a:buChar char="•"/>
            </a:pPr>
            <a:r>
              <a:rPr lang="en-US" sz="2400" dirty="0">
                <a:solidFill>
                  <a:schemeClr val="bg1"/>
                </a:solidFill>
              </a:rPr>
              <a:t>Now you are reconciled</a:t>
            </a:r>
          </a:p>
          <a:p>
            <a:pPr marL="457200" indent="-457200">
              <a:buFont typeface="Arial" panose="020B0604020202020204" pitchFamily="34" charset="0"/>
              <a:buChar char="•"/>
            </a:pPr>
            <a:r>
              <a:rPr lang="en-US" sz="2400" dirty="0">
                <a:solidFill>
                  <a:schemeClr val="bg1"/>
                </a:solidFill>
              </a:rPr>
              <a:t>To present you holy</a:t>
            </a:r>
          </a:p>
          <a:p>
            <a:pPr marL="457200" indent="-457200">
              <a:buFont typeface="Arial" panose="020B0604020202020204" pitchFamily="34" charset="0"/>
              <a:buChar char="•"/>
            </a:pPr>
            <a:r>
              <a:rPr lang="en-US" sz="2400" dirty="0">
                <a:solidFill>
                  <a:schemeClr val="bg1"/>
                </a:solidFill>
              </a:rPr>
              <a:t>If indeed you continue in the faith.</a:t>
            </a:r>
          </a:p>
          <a:p>
            <a:pPr marL="457200" indent="-457200">
              <a:buFont typeface="Arial" panose="020B0604020202020204" pitchFamily="34" charset="0"/>
              <a:buChar char="•"/>
            </a:pPr>
            <a:r>
              <a:rPr lang="en-US" sz="2400" dirty="0">
                <a:solidFill>
                  <a:schemeClr val="bg1"/>
                </a:solidFill>
              </a:rPr>
              <a:t>The hope of the gospel which you heard.</a:t>
            </a:r>
          </a:p>
          <a:p>
            <a:pPr marL="457200" indent="-457200">
              <a:buFont typeface="Arial" panose="020B0604020202020204" pitchFamily="34" charset="0"/>
              <a:buChar char="•"/>
            </a:pPr>
            <a:r>
              <a:rPr lang="en-US" sz="2400" dirty="0">
                <a:solidFill>
                  <a:schemeClr val="bg1"/>
                </a:solidFill>
              </a:rPr>
              <a:t>Paul’s suffering for you,</a:t>
            </a:r>
          </a:p>
          <a:p>
            <a:pPr marL="457200" indent="-457200">
              <a:buFont typeface="Arial" panose="020B0604020202020204" pitchFamily="34" charset="0"/>
              <a:buChar char="•"/>
            </a:pPr>
            <a:r>
              <a:rPr lang="en-US" sz="2400" dirty="0">
                <a:solidFill>
                  <a:schemeClr val="bg1"/>
                </a:solidFill>
              </a:rPr>
              <a:t>Grace given Paul for you.</a:t>
            </a:r>
          </a:p>
          <a:p>
            <a:pPr marL="457200" indent="-457200">
              <a:buFont typeface="Arial" panose="020B0604020202020204" pitchFamily="34" charset="0"/>
              <a:buChar char="•"/>
            </a:pPr>
            <a:r>
              <a:rPr lang="en-US" sz="2400" dirty="0">
                <a:solidFill>
                  <a:schemeClr val="bg1"/>
                </a:solidFill>
              </a:rPr>
              <a:t>Mystery among the Gentiles: </a:t>
            </a:r>
          </a:p>
          <a:p>
            <a:pPr marL="914400" lvl="1" indent="-457200">
              <a:buFont typeface="Arial" panose="020B0604020202020204" pitchFamily="34" charset="0"/>
              <a:buChar char="•"/>
            </a:pPr>
            <a:r>
              <a:rPr lang="en-US" sz="2400" b="1" dirty="0">
                <a:solidFill>
                  <a:srgbClr val="FFFF00"/>
                </a:solidFill>
              </a:rPr>
              <a:t>Christ in YOU, the hope of glory!</a:t>
            </a:r>
          </a:p>
        </p:txBody>
      </p:sp>
      <p:sp>
        <p:nvSpPr>
          <p:cNvPr id="3" name="Rectangle 2">
            <a:extLst>
              <a:ext uri="{FF2B5EF4-FFF2-40B4-BE49-F238E27FC236}">
                <a16:creationId xmlns:a16="http://schemas.microsoft.com/office/drawing/2014/main" id="{C3FC2830-6D1A-41CC-89CF-89990E5B960D}"/>
              </a:ext>
            </a:extLst>
          </p:cNvPr>
          <p:cNvSpPr/>
          <p:nvPr/>
        </p:nvSpPr>
        <p:spPr>
          <a:xfrm>
            <a:off x="493487" y="153381"/>
            <a:ext cx="11836400" cy="1077218"/>
          </a:xfrm>
          <a:prstGeom prst="rect">
            <a:avLst/>
          </a:prstGeom>
        </p:spPr>
        <p:txBody>
          <a:bodyPr wrap="square">
            <a:spAutoFit/>
          </a:bodyPr>
          <a:lstStyle/>
          <a:p>
            <a:r>
              <a:rPr lang="en-US" sz="3200" b="1" dirty="0">
                <a:solidFill>
                  <a:srgbClr val="FFFF00"/>
                </a:solidFill>
              </a:rPr>
              <a:t>into the kingdom of the Son of His love, 14 in whom we have redemption through His blood, the forgiveness of sins.</a:t>
            </a:r>
          </a:p>
        </p:txBody>
      </p:sp>
      <p:sp>
        <p:nvSpPr>
          <p:cNvPr id="4" name="TextBox 3">
            <a:extLst>
              <a:ext uri="{FF2B5EF4-FFF2-40B4-BE49-F238E27FC236}">
                <a16:creationId xmlns:a16="http://schemas.microsoft.com/office/drawing/2014/main" id="{70FCB859-8F3E-4483-A964-2A7CC5D2033D}"/>
              </a:ext>
            </a:extLst>
          </p:cNvPr>
          <p:cNvSpPr txBox="1"/>
          <p:nvPr/>
        </p:nvSpPr>
        <p:spPr>
          <a:xfrm>
            <a:off x="0" y="1469962"/>
            <a:ext cx="6226627" cy="4708981"/>
          </a:xfrm>
          <a:prstGeom prst="rect">
            <a:avLst/>
          </a:prstGeom>
          <a:noFill/>
        </p:spPr>
        <p:txBody>
          <a:bodyPr wrap="square" rtlCol="0">
            <a:spAutoFit/>
          </a:bodyPr>
          <a:lstStyle/>
          <a:p>
            <a:pPr marL="457200" indent="-457200">
              <a:buFont typeface="Arial" panose="020B0604020202020204" pitchFamily="34" charset="0"/>
              <a:buChar char="•"/>
            </a:pPr>
            <a:r>
              <a:rPr lang="en-US" sz="2000" b="1" dirty="0">
                <a:solidFill>
                  <a:srgbClr val="FFFF00"/>
                </a:solidFill>
              </a:rPr>
              <a:t>He is image of invisible God</a:t>
            </a:r>
          </a:p>
          <a:p>
            <a:pPr marL="457200" indent="-457200">
              <a:buFont typeface="Arial" panose="020B0604020202020204" pitchFamily="34" charset="0"/>
              <a:buChar char="•"/>
            </a:pPr>
            <a:r>
              <a:rPr lang="en-US" sz="2000" b="1" dirty="0">
                <a:solidFill>
                  <a:srgbClr val="FFFF00"/>
                </a:solidFill>
              </a:rPr>
              <a:t>He is the firstborn over all creation</a:t>
            </a:r>
          </a:p>
          <a:p>
            <a:pPr marL="457200" indent="-457200">
              <a:buFont typeface="Arial" panose="020B0604020202020204" pitchFamily="34" charset="0"/>
              <a:buChar char="•"/>
            </a:pPr>
            <a:r>
              <a:rPr lang="en-US" sz="2000" b="1" dirty="0">
                <a:solidFill>
                  <a:srgbClr val="FFFF00"/>
                </a:solidFill>
              </a:rPr>
              <a:t>By Him all things were created </a:t>
            </a:r>
          </a:p>
          <a:p>
            <a:pPr marL="914400" lvl="1" indent="-457200">
              <a:buFont typeface="Arial" panose="020B0604020202020204" pitchFamily="34" charset="0"/>
              <a:buChar char="•"/>
            </a:pPr>
            <a:r>
              <a:rPr lang="en-US" sz="2000" b="1" dirty="0">
                <a:solidFill>
                  <a:srgbClr val="FFFF00"/>
                </a:solidFill>
              </a:rPr>
              <a:t>in heaven and on earth.</a:t>
            </a:r>
          </a:p>
          <a:p>
            <a:pPr marL="457200" indent="-457200">
              <a:buFont typeface="Arial" panose="020B0604020202020204" pitchFamily="34" charset="0"/>
              <a:buChar char="•"/>
            </a:pPr>
            <a:r>
              <a:rPr lang="en-US" sz="2000" b="1" dirty="0">
                <a:solidFill>
                  <a:srgbClr val="FFFF00"/>
                </a:solidFill>
              </a:rPr>
              <a:t>Visible and invisible things created by Him</a:t>
            </a:r>
          </a:p>
          <a:p>
            <a:pPr marL="457200" indent="-457200">
              <a:buFont typeface="Arial" panose="020B0604020202020204" pitchFamily="34" charset="0"/>
              <a:buChar char="•"/>
            </a:pPr>
            <a:r>
              <a:rPr lang="en-US" sz="2000" b="1" dirty="0">
                <a:solidFill>
                  <a:srgbClr val="FFFF00"/>
                </a:solidFill>
              </a:rPr>
              <a:t>	 thrones, dominions, principalities or powers.</a:t>
            </a:r>
          </a:p>
          <a:p>
            <a:pPr marL="457200" indent="-457200">
              <a:buFont typeface="Arial" panose="020B0604020202020204" pitchFamily="34" charset="0"/>
              <a:buChar char="•"/>
            </a:pPr>
            <a:r>
              <a:rPr lang="en-US" sz="2000" b="1" dirty="0">
                <a:solidFill>
                  <a:srgbClr val="FFFF00"/>
                </a:solidFill>
              </a:rPr>
              <a:t>All things were created though Him and for Him.</a:t>
            </a:r>
          </a:p>
          <a:p>
            <a:pPr marL="457200" indent="-457200">
              <a:buFont typeface="Arial" panose="020B0604020202020204" pitchFamily="34" charset="0"/>
              <a:buChar char="•"/>
            </a:pPr>
            <a:r>
              <a:rPr lang="en-US" sz="2000" b="1" dirty="0">
                <a:solidFill>
                  <a:srgbClr val="FFFF00"/>
                </a:solidFill>
              </a:rPr>
              <a:t>He is before all things, and in His all things consist.</a:t>
            </a:r>
          </a:p>
          <a:p>
            <a:pPr marL="457200" indent="-457200">
              <a:buFont typeface="Arial" panose="020B0604020202020204" pitchFamily="34" charset="0"/>
              <a:buChar char="•"/>
            </a:pPr>
            <a:r>
              <a:rPr lang="en-US" sz="2000" b="1" dirty="0">
                <a:solidFill>
                  <a:srgbClr val="FFFF00"/>
                </a:solidFill>
              </a:rPr>
              <a:t>He is the head of the body – the community of faith.</a:t>
            </a:r>
          </a:p>
          <a:p>
            <a:pPr marL="457200" indent="-457200">
              <a:buFont typeface="Arial" panose="020B0604020202020204" pitchFamily="34" charset="0"/>
              <a:buChar char="•"/>
            </a:pPr>
            <a:r>
              <a:rPr lang="en-US" sz="2000" b="1" dirty="0">
                <a:solidFill>
                  <a:srgbClr val="FFFF00"/>
                </a:solidFill>
              </a:rPr>
              <a:t>He is the beginning, the firstborn from the dead.</a:t>
            </a:r>
          </a:p>
          <a:p>
            <a:pPr marL="457200" indent="-457200">
              <a:buFont typeface="Arial" panose="020B0604020202020204" pitchFamily="34" charset="0"/>
              <a:buChar char="•"/>
            </a:pPr>
            <a:r>
              <a:rPr lang="en-US" sz="2000" b="1" dirty="0">
                <a:solidFill>
                  <a:srgbClr val="FFFF00"/>
                </a:solidFill>
              </a:rPr>
              <a:t>The one that in all things has preeminence. </a:t>
            </a:r>
          </a:p>
          <a:p>
            <a:pPr marL="457200" indent="-457200">
              <a:buFont typeface="Arial" panose="020B0604020202020204" pitchFamily="34" charset="0"/>
              <a:buChar char="•"/>
            </a:pPr>
            <a:r>
              <a:rPr lang="en-US" sz="2000" b="1" dirty="0">
                <a:solidFill>
                  <a:srgbClr val="FFFF00"/>
                </a:solidFill>
              </a:rPr>
              <a:t>In Him all fulness dwells.</a:t>
            </a:r>
          </a:p>
          <a:p>
            <a:pPr marL="457200" indent="-457200">
              <a:buFont typeface="Arial" panose="020B0604020202020204" pitchFamily="34" charset="0"/>
              <a:buChar char="•"/>
            </a:pPr>
            <a:r>
              <a:rPr lang="en-US" sz="2000" b="1" dirty="0">
                <a:solidFill>
                  <a:srgbClr val="FFFF00"/>
                </a:solidFill>
              </a:rPr>
              <a:t>By Him all things reconcile</a:t>
            </a:r>
          </a:p>
          <a:p>
            <a:pPr marL="457200" indent="-457200">
              <a:buFont typeface="Arial" panose="020B0604020202020204" pitchFamily="34" charset="0"/>
              <a:buChar char="•"/>
            </a:pPr>
            <a:r>
              <a:rPr lang="en-US" sz="2000" b="1" dirty="0">
                <a:solidFill>
                  <a:srgbClr val="FFFF00"/>
                </a:solidFill>
              </a:rPr>
              <a:t>	on earth or in heaven….</a:t>
            </a:r>
          </a:p>
          <a:p>
            <a:pPr marL="914400" lvl="1" indent="-457200">
              <a:buFont typeface="Arial" panose="020B0604020202020204" pitchFamily="34" charset="0"/>
              <a:buChar char="•"/>
            </a:pPr>
            <a:r>
              <a:rPr lang="en-US" sz="2000" b="1" dirty="0">
                <a:solidFill>
                  <a:srgbClr val="FFFF00"/>
                </a:solidFill>
              </a:rPr>
              <a:t>having made peace through His blood. </a:t>
            </a:r>
          </a:p>
        </p:txBody>
      </p:sp>
    </p:spTree>
    <p:extLst>
      <p:ext uri="{BB962C8B-B14F-4D97-AF65-F5344CB8AC3E}">
        <p14:creationId xmlns:p14="http://schemas.microsoft.com/office/powerpoint/2010/main" val="460528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F8436D-5D1C-4D19-BA5E-D0B2872C4925}"/>
              </a:ext>
            </a:extLst>
          </p:cNvPr>
          <p:cNvSpPr txBox="1"/>
          <p:nvPr/>
        </p:nvSpPr>
        <p:spPr>
          <a:xfrm>
            <a:off x="1984740" y="1215564"/>
            <a:ext cx="8743800" cy="3477875"/>
          </a:xfrm>
          <a:prstGeom prst="rect">
            <a:avLst/>
          </a:prstGeom>
          <a:noFill/>
        </p:spPr>
        <p:txBody>
          <a:bodyPr wrap="square" rtlCol="0">
            <a:spAutoFit/>
          </a:bodyPr>
          <a:lstStyle/>
          <a:p>
            <a:r>
              <a:rPr lang="en-US" sz="4400" b="1" dirty="0">
                <a:solidFill>
                  <a:srgbClr val="FFFF00"/>
                </a:solidFill>
              </a:rPr>
              <a:t>Key Verse 2:9-10</a:t>
            </a:r>
          </a:p>
          <a:p>
            <a:r>
              <a:rPr lang="en-US" sz="4400" b="1" dirty="0">
                <a:solidFill>
                  <a:srgbClr val="FFFF00"/>
                </a:solidFill>
              </a:rPr>
              <a:t>“For in Him dwells all the fullness of the Godhead bodily; and you are complete in Him, who is the head of all principality and power.</a:t>
            </a:r>
          </a:p>
        </p:txBody>
      </p:sp>
    </p:spTree>
    <p:extLst>
      <p:ext uri="{BB962C8B-B14F-4D97-AF65-F5344CB8AC3E}">
        <p14:creationId xmlns:p14="http://schemas.microsoft.com/office/powerpoint/2010/main" val="27404717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5122" name="Picture 2" descr="New Scientist Default Image">
            <a:extLst>
              <a:ext uri="{FF2B5EF4-FFF2-40B4-BE49-F238E27FC236}">
                <a16:creationId xmlns:a16="http://schemas.microsoft.com/office/drawing/2014/main" id="{E703806E-DD50-4ACF-995F-F8E088B585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9016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1739</TotalTime>
  <Words>560</Words>
  <Application>Microsoft Office PowerPoint</Application>
  <PresentationFormat>Widescreen</PresentationFormat>
  <Paragraphs>139</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Lucida Sans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 Weiner</dc:creator>
  <cp:lastModifiedBy>smilingmaven smilingmaven</cp:lastModifiedBy>
  <cp:revision>32</cp:revision>
  <dcterms:created xsi:type="dcterms:W3CDTF">2019-09-08T00:12:49Z</dcterms:created>
  <dcterms:modified xsi:type="dcterms:W3CDTF">2019-10-13T14:57:38Z</dcterms:modified>
</cp:coreProperties>
</file>