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39" r:id="rId3"/>
    <p:sldId id="335" r:id="rId4"/>
    <p:sldId id="336" r:id="rId5"/>
    <p:sldId id="357" r:id="rId6"/>
    <p:sldId id="360" r:id="rId7"/>
    <p:sldId id="359" r:id="rId8"/>
    <p:sldId id="358" r:id="rId9"/>
    <p:sldId id="366" r:id="rId10"/>
    <p:sldId id="367" r:id="rId11"/>
    <p:sldId id="368" r:id="rId12"/>
    <p:sldId id="369" r:id="rId13"/>
    <p:sldId id="370" r:id="rId14"/>
    <p:sldId id="371" r:id="rId15"/>
    <p:sldId id="374" r:id="rId16"/>
    <p:sldId id="354" r:id="rId17"/>
    <p:sldId id="376" r:id="rId18"/>
    <p:sldId id="377" r:id="rId19"/>
    <p:sldId id="3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>
        <p:scale>
          <a:sx n="66" d="100"/>
          <a:sy n="66" d="100"/>
        </p:scale>
        <p:origin x="5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8289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3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85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6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30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2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6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7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0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6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11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5286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02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6614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53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32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67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01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23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87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83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47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0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5AAC58F-BFBB-4B7C-9758-A21DBE4D0FF8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87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D319B6B9-8EBD-4274-9FA9-3EDEC10875A1}" type="datetimeFigureOut">
              <a:rPr lang="en-US" smtClean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ADD596F-808C-4520-9800-AF771360EF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666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1777" y="2175933"/>
            <a:ext cx="3442445" cy="1380067"/>
          </a:xfrm>
        </p:spPr>
        <p:txBody>
          <a:bodyPr>
            <a:normAutofit fontScale="90000"/>
          </a:bodyPr>
          <a:lstStyle/>
          <a:p>
            <a:r>
              <a:rPr lang="en-US" dirty="0"/>
              <a:t>Genesis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8106" y="4043363"/>
            <a:ext cx="4432300" cy="642937"/>
          </a:xfrm>
        </p:spPr>
        <p:txBody>
          <a:bodyPr>
            <a:normAutofit/>
          </a:bodyPr>
          <a:lstStyle/>
          <a:p>
            <a:r>
              <a:rPr lang="en-US" sz="2800" dirty="0"/>
              <a:t>Book of Beginnings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33155" y="1532996"/>
            <a:ext cx="2280021" cy="6429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F6F74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he-IL" sz="4400" b="0" i="0" u="none" strike="noStrike" kern="1200" cap="all" spc="0" normalizeH="0" baseline="0" noProof="0" dirty="0">
                <a:ln>
                  <a:noFill/>
                </a:ln>
                <a:solidFill>
                  <a:srgbClr val="6F6F74"/>
                </a:solidFill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בראשית</a:t>
            </a:r>
            <a:endParaRPr kumimoji="0" lang="en-US" sz="4400" b="0" i="0" u="none" strike="noStrike" kern="1200" cap="all" spc="0" normalizeH="0" baseline="0" noProof="0" dirty="0">
              <a:ln>
                <a:noFill/>
              </a:ln>
              <a:solidFill>
                <a:srgbClr val="6F6F74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806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D1857F-6712-4281-B838-4946376C11EE}"/>
              </a:ext>
            </a:extLst>
          </p:cNvPr>
          <p:cNvSpPr/>
          <p:nvPr/>
        </p:nvSpPr>
        <p:spPr>
          <a:xfrm>
            <a:off x="424544" y="430763"/>
            <a:ext cx="104829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Purpose of Scripture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 Jesus said to him, “Thomas, because you have seen Me, you have believed. Blessed are those who have not seen and yet have believed.”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And truly Jesus did many other signs in the presence of His disciples, which are not written in this book; 31 but these are written that you may believe that Jesus is the Christ, the Son of God, and that believing you may have life in His name.</a:t>
            </a:r>
          </a:p>
        </p:txBody>
      </p:sp>
    </p:spTree>
    <p:extLst>
      <p:ext uri="{BB962C8B-B14F-4D97-AF65-F5344CB8AC3E}">
        <p14:creationId xmlns:p14="http://schemas.microsoft.com/office/powerpoint/2010/main" val="323585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571500"/>
            <a:ext cx="1145177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Five Biblical Understandings/Challenges in study of Genesis (and all scriptures)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1) The Fall Inverted our understanding of the image and character of God.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2) Purpose of Scripture – John 20:31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3) Scriptures hint at a “before”.  Titus 1:2, Rev. 13:8, Isa. 14:12-23, Ezek. 28:11-19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4)The Lamb slain/the cross is promised and part of the nature of God from the “before”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5) The Cross/New Covenant is the supreme revelation of God given to man.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     Possibly to all of creation – look at all scripture in the light of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     New Covenant.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61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408BFC-737C-45CE-8917-919FF48808A0}"/>
              </a:ext>
            </a:extLst>
          </p:cNvPr>
          <p:cNvSpPr txBox="1"/>
          <p:nvPr/>
        </p:nvSpPr>
        <p:spPr>
          <a:xfrm>
            <a:off x="2726498" y="501041"/>
            <a:ext cx="6739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Progression of Healthy Understanding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2510" y="174947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might be suspect.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408BFC-737C-45CE-8917-919FF48808A0}"/>
              </a:ext>
            </a:extLst>
          </p:cNvPr>
          <p:cNvSpPr txBox="1"/>
          <p:nvPr/>
        </p:nvSpPr>
        <p:spPr>
          <a:xfrm>
            <a:off x="2726498" y="501041"/>
            <a:ext cx="6739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Progression of Healthy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99119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524001"/>
            <a:ext cx="662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might be suspect.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is likely to be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suspect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F3A6B-A68B-49A8-BDEB-4A4770CDCF3B}"/>
              </a:ext>
            </a:extLst>
          </p:cNvPr>
          <p:cNvSpPr txBox="1"/>
          <p:nvPr/>
        </p:nvSpPr>
        <p:spPr>
          <a:xfrm>
            <a:off x="2726498" y="501041"/>
            <a:ext cx="6739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Progression of Healthy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10844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524001"/>
            <a:ext cx="6629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might be suspect.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is likely to be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suspect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My thinking is always suspect!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6AFCC4-A061-4BD4-9834-106607E86390}"/>
              </a:ext>
            </a:extLst>
          </p:cNvPr>
          <p:cNvSpPr txBox="1"/>
          <p:nvPr/>
        </p:nvSpPr>
        <p:spPr>
          <a:xfrm>
            <a:off x="2726498" y="501041"/>
            <a:ext cx="6739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Progression of Healthy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981953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12888A-8084-4A4A-BDAD-1B2527096BB1}"/>
              </a:ext>
            </a:extLst>
          </p:cNvPr>
          <p:cNvSpPr/>
          <p:nvPr/>
        </p:nvSpPr>
        <p:spPr>
          <a:xfrm>
            <a:off x="1518559" y="1213008"/>
            <a:ext cx="967607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solidFill>
                  <a:srgbClr val="000000"/>
                </a:solidFill>
                <a:latin typeface="Century Schoolbook"/>
                <a:cs typeface="Gisha" panose="020B0502040204020203" pitchFamily="34" charset="-79"/>
              </a:rPr>
              <a:t> </a:t>
            </a:r>
          </a:p>
          <a:p>
            <a:r>
              <a:rPr lang="he-IL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בְּרֵאשִׁ֖ית </a:t>
            </a:r>
            <a:r>
              <a:rPr lang="he-IL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בָּרָ֣א</a:t>
            </a:r>
            <a:r>
              <a:rPr lang="he-IL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אֱלֹהִ֑ים אֵ֥ת הַשָּׁמַ֖יִם וְאֵ֥ת הָאָֽרֶץ:</a:t>
            </a:r>
          </a:p>
          <a:p>
            <a:endParaRPr lang="he-IL" sz="4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e-IL" sz="4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1"/>
            <a:r>
              <a:rPr lang="he-IL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בראשית ברא אלהים את השמים ואת הארץ׃</a:t>
            </a:r>
            <a:endParaRPr lang="he-IL" sz="4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1"/>
            <a:endParaRPr lang="en-US" b="1" dirty="0">
              <a:solidFill>
                <a:srgbClr val="000000"/>
              </a:solidFill>
              <a:latin typeface="Century Schoolbook"/>
            </a:endParaRPr>
          </a:p>
          <a:p>
            <a:endParaRPr lang="he-IL" dirty="0">
              <a:solidFill>
                <a:srgbClr val="000000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he-IL" dirty="0">
              <a:solidFill>
                <a:srgbClr val="000000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en-US" dirty="0">
              <a:solidFill>
                <a:srgbClr val="000000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66255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D1751E-DC15-44B2-B4DA-0E95E7910589}"/>
              </a:ext>
            </a:extLst>
          </p:cNvPr>
          <p:cNvSpPr/>
          <p:nvPr/>
        </p:nvSpPr>
        <p:spPr>
          <a:xfrm>
            <a:off x="1450340" y="1014600"/>
            <a:ext cx="92913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solidFill>
                  <a:srgbClr val="000000"/>
                </a:solidFill>
                <a:latin typeface="Century Schoolbook"/>
                <a:cs typeface="Gisha" panose="020B0502040204020203" pitchFamily="34" charset="-79"/>
              </a:rPr>
              <a:t> </a:t>
            </a:r>
          </a:p>
          <a:p>
            <a:r>
              <a:rPr lang="he-IL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בְּרֵאשִׁ֖ית בָּרָ֣א אֱלֹהִ֑ים אֵ֥ת הַשָּׁמַ֖יִם וְאֵ֥ת הָאָֽרֶץ:</a:t>
            </a: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pPr rtl="1"/>
            <a:r>
              <a:rPr lang="he-IL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בראשית ברא אלהים את השמים ואת הארץ׃</a:t>
            </a:r>
            <a:endParaRPr lang="he-IL" sz="4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1"/>
            <a:endParaRPr lang="en-US" b="1" dirty="0">
              <a:solidFill>
                <a:srgbClr val="FFFFFF"/>
              </a:solidFill>
              <a:latin typeface="Century Schoolbook"/>
            </a:endParaRP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r>
              <a:rPr lang="en-US" sz="280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ha’áretz  ve’ét  hashamáyim  et    Elohím      bará     Beresheet</a:t>
            </a:r>
            <a:r>
              <a:rPr lang="en-US" sz="2800" dirty="0">
                <a:solidFill>
                  <a:srgbClr val="FFFFFF"/>
                </a:solidFill>
                <a:latin typeface="Century Schoolbook"/>
              </a:rPr>
              <a:t>.</a:t>
            </a:r>
          </a:p>
          <a:p>
            <a:endParaRPr lang="en-US" dirty="0">
              <a:solidFill>
                <a:srgbClr val="FFFFFF"/>
              </a:solidFill>
              <a:latin typeface="Century Schoolbook"/>
            </a:endParaRPr>
          </a:p>
          <a:p>
            <a:endParaRPr lang="he-IL" dirty="0">
              <a:solidFill>
                <a:srgbClr val="FFFFFF"/>
              </a:solidFill>
              <a:latin typeface="Century Schoolbook"/>
              <a:cs typeface="Gisha" panose="020B0502040204020203" pitchFamily="34" charset="-79"/>
            </a:endParaRPr>
          </a:p>
          <a:p>
            <a:endParaRPr lang="en-US" dirty="0">
              <a:solidFill>
                <a:srgbClr val="000000"/>
              </a:solidFill>
              <a:latin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73159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9E0DD2-0713-48EC-BFCA-3478DED6E354}"/>
              </a:ext>
            </a:extLst>
          </p:cNvPr>
          <p:cNvSpPr txBox="1"/>
          <p:nvPr/>
        </p:nvSpPr>
        <p:spPr>
          <a:xfrm>
            <a:off x="3670300" y="673100"/>
            <a:ext cx="447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Genesis 1:2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6047A98-F8F2-49C3-9F66-875BB8F18DB5}"/>
              </a:ext>
            </a:extLst>
          </p:cNvPr>
          <p:cNvSpPr txBox="1">
            <a:spLocks/>
          </p:cNvSpPr>
          <p:nvPr/>
        </p:nvSpPr>
        <p:spPr bwMode="gray">
          <a:xfrm>
            <a:off x="660400" y="1866364"/>
            <a:ext cx="10693400" cy="1245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200" kern="1200" spc="1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buClr>
                <a:srgbClr val="6F6F74"/>
              </a:buClr>
            </a:pPr>
            <a:r>
              <a:rPr lang="he-IL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והָאְָ֗רֶץ  </a:t>
            </a:r>
            <a:r>
              <a:rPr kumimoji="0" lang="he-IL" sz="4800" b="0" i="0" u="none" strike="noStrike" kern="1200" cap="none" spc="1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הָיְתָ֥ה  תֹ֙הוּ֙  וָבֹ֔הוּ  וְחֹ֖שֶׁךְ  עַל־  פְּנֵ֣י  תְה֑וֹם  וְר֣וּחַ  אֱלֹהִ֔ים  מְרַחֶ֖פֶת  עַל־  פְּנֵ֥י  הַמָּֽיִם׃</a:t>
            </a:r>
            <a:endParaRPr kumimoji="0" lang="en-US" sz="4800" b="0" i="0" u="none" strike="noStrike" kern="1200" cap="none" spc="1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3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8A856-D1C2-43C3-A2AB-C267205814E5}"/>
              </a:ext>
            </a:extLst>
          </p:cNvPr>
          <p:cNvSpPr txBox="1"/>
          <p:nvPr/>
        </p:nvSpPr>
        <p:spPr>
          <a:xfrm>
            <a:off x="1123043" y="3208306"/>
            <a:ext cx="1118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deep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face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on/upon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 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darkness&amp;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void/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&amp;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desolation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&amp;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was/</a:t>
            </a:r>
            <a:r>
              <a:rPr lang="en-US" sz="2800" dirty="0">
                <a:latin typeface="Century Schoolbook"/>
              </a:rPr>
              <a:t>had earth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Schoolboo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A5583-91BD-407C-AF82-22E93914BB2C}"/>
              </a:ext>
            </a:extLst>
          </p:cNvPr>
          <p:cNvSpPr txBox="1">
            <a:spLocks/>
          </p:cNvSpPr>
          <p:nvPr/>
        </p:nvSpPr>
        <p:spPr bwMode="gray">
          <a:xfrm>
            <a:off x="0" y="2071646"/>
            <a:ext cx="11794672" cy="7879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200" kern="1200" spc="1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he-IL" sz="4800" b="0" i="0" u="none" strike="noStrike" kern="1200" cap="none" spc="1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וְהָאָ֗רֶץ   הָיְתָ֥ה    תֹ֙הוּ֙   וָבֹ֔הוּ    וְחֹ֖שֶׁךְ    עַל־ פְּנֵ֣י   תְה֑וֹם  </a:t>
            </a:r>
            <a:endParaRPr kumimoji="0" lang="en-US" sz="4800" b="0" i="0" u="none" strike="noStrike" kern="1200" cap="none" spc="1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6EF429-D6AF-4DFA-87D5-5FC6CCE4F590}"/>
              </a:ext>
            </a:extLst>
          </p:cNvPr>
          <p:cNvSpPr txBox="1"/>
          <p:nvPr/>
        </p:nvSpPr>
        <p:spPr>
          <a:xfrm>
            <a:off x="3829050" y="310243"/>
            <a:ext cx="447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Genesis 1:2</a:t>
            </a:r>
          </a:p>
        </p:txBody>
      </p:sp>
    </p:spTree>
    <p:extLst>
      <p:ext uri="{BB962C8B-B14F-4D97-AF65-F5344CB8AC3E}">
        <p14:creationId xmlns:p14="http://schemas.microsoft.com/office/powerpoint/2010/main" val="381400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8A856-D1C2-43C3-A2AB-C267205814E5}"/>
              </a:ext>
            </a:extLst>
          </p:cNvPr>
          <p:cNvSpPr txBox="1"/>
          <p:nvPr/>
        </p:nvSpPr>
        <p:spPr>
          <a:xfrm>
            <a:off x="1123043" y="3208306"/>
            <a:ext cx="1118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deep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face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on/upon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 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darkness&amp;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void/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&amp;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desolation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&amp;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was/</a:t>
            </a:r>
            <a:r>
              <a:rPr lang="en-US" sz="2800" dirty="0">
                <a:latin typeface="Century Schoolbook"/>
              </a:rPr>
              <a:t>had earth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Schoolboo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A5583-91BD-407C-AF82-22E93914BB2C}"/>
              </a:ext>
            </a:extLst>
          </p:cNvPr>
          <p:cNvSpPr txBox="1">
            <a:spLocks/>
          </p:cNvSpPr>
          <p:nvPr/>
        </p:nvSpPr>
        <p:spPr bwMode="gray">
          <a:xfrm>
            <a:off x="0" y="2071646"/>
            <a:ext cx="11794672" cy="7879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200" kern="1200" spc="1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he-IL" sz="4800" b="0" i="0" u="none" strike="noStrike" kern="1200" cap="none" spc="1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וְהָאָ֗רֶץ   הָיְתָ֥ה    תֹ֙הוּ֙   וָבֹ֔הוּ    וְחֹ֖שֶׁךְ    עַל־ פְּנֵ֣י   תְה֑וֹם  </a:t>
            </a:r>
            <a:endParaRPr kumimoji="0" lang="en-US" sz="4800" b="0" i="0" u="none" strike="noStrike" kern="1200" cap="none" spc="1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6EF429-D6AF-4DFA-87D5-5FC6CCE4F590}"/>
              </a:ext>
            </a:extLst>
          </p:cNvPr>
          <p:cNvSpPr txBox="1"/>
          <p:nvPr/>
        </p:nvSpPr>
        <p:spPr>
          <a:xfrm>
            <a:off x="3829050" y="310243"/>
            <a:ext cx="447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Genesis 1:2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C5598F-EF65-4B6C-BCC2-A514D52B9B4E}"/>
              </a:ext>
            </a:extLst>
          </p:cNvPr>
          <p:cNvSpPr/>
          <p:nvPr/>
        </p:nvSpPr>
        <p:spPr>
          <a:xfrm>
            <a:off x="2193471" y="437159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Other Verses with  </a:t>
            </a:r>
            <a:r>
              <a:rPr lang="he-IL" sz="3600" dirty="0"/>
              <a:t>תהו</a:t>
            </a:r>
          </a:p>
          <a:p>
            <a:r>
              <a:rPr lang="he-IL" sz="2400" dirty="0"/>
              <a:t>    </a:t>
            </a:r>
            <a:r>
              <a:rPr lang="en-US" sz="2400" dirty="0"/>
              <a:t>Deuteronomy 32:10, Isaiah 24:10, Isaiah 29:21, Isaiah 34:11, Isaiah 41:29, Isaiah 44:9, Job 12:24, Job 26:7</a:t>
            </a:r>
          </a:p>
        </p:txBody>
      </p:sp>
    </p:spTree>
    <p:extLst>
      <p:ext uri="{BB962C8B-B14F-4D97-AF65-F5344CB8AC3E}">
        <p14:creationId xmlns:p14="http://schemas.microsoft.com/office/powerpoint/2010/main" val="3624435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E8A856-D1C2-43C3-A2AB-C267205814E5}"/>
              </a:ext>
            </a:extLst>
          </p:cNvPr>
          <p:cNvSpPr txBox="1"/>
          <p:nvPr/>
        </p:nvSpPr>
        <p:spPr>
          <a:xfrm>
            <a:off x="1123043" y="2587821"/>
            <a:ext cx="1118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deep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face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on/upon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 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darkness&amp;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void/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  &amp;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desolation</a:t>
            </a:r>
            <a:r>
              <a:rPr kumimoji="0" lang="he-IL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Gisha" panose="020B0502040204020203" pitchFamily="34" charset="-79"/>
              </a:rPr>
              <a:t>&amp;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 was/</a:t>
            </a:r>
            <a:r>
              <a:rPr lang="en-US" sz="2800" dirty="0">
                <a:latin typeface="Century Schoolbook"/>
              </a:rPr>
              <a:t>had earth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Schoolboo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A5583-91BD-407C-AF82-22E93914BB2C}"/>
              </a:ext>
            </a:extLst>
          </p:cNvPr>
          <p:cNvSpPr txBox="1">
            <a:spLocks/>
          </p:cNvSpPr>
          <p:nvPr/>
        </p:nvSpPr>
        <p:spPr bwMode="gray">
          <a:xfrm>
            <a:off x="0" y="1451161"/>
            <a:ext cx="11794672" cy="7879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200" kern="1200" spc="1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he-IL" sz="4800" b="0" i="0" u="none" strike="noStrike" kern="1200" cap="none" spc="1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וְהָאָ֗רֶץ   הָיְתָ֥ה    תֹ֙הוּ֙   וָבֹ֔הוּ    וְחֹ֖שֶׁךְ    עַל־ פְּנֵ֣י   תְה֑וֹם  </a:t>
            </a:r>
            <a:endParaRPr kumimoji="0" lang="en-US" sz="4800" b="0" i="0" u="none" strike="noStrike" kern="1200" cap="none" spc="1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6EF429-D6AF-4DFA-87D5-5FC6CCE4F590}"/>
              </a:ext>
            </a:extLst>
          </p:cNvPr>
          <p:cNvSpPr txBox="1"/>
          <p:nvPr/>
        </p:nvSpPr>
        <p:spPr>
          <a:xfrm>
            <a:off x="3829050" y="310243"/>
            <a:ext cx="447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Genesis 1:2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39FFB2-5049-4085-91E6-EC9DEC1F22A9}"/>
              </a:ext>
            </a:extLst>
          </p:cNvPr>
          <p:cNvSpPr txBox="1"/>
          <p:nvPr/>
        </p:nvSpPr>
        <p:spPr>
          <a:xfrm>
            <a:off x="291193" y="3459765"/>
            <a:ext cx="11609614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By and large, therefore, I suggest that the rendering,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“But the earth had become a “ruin and desolation” is a rendering which does more justice to the original and deserves more serious consideration as an alternative than it has been customary to afford it in recent years.”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Without Form and Void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Schoolbook"/>
                <a:ea typeface="+mn-ea"/>
                <a:cs typeface="+mn-cs"/>
              </a:rPr>
              <a:t>by Arthur C. Custance</a:t>
            </a:r>
          </a:p>
        </p:txBody>
      </p:sp>
    </p:spTree>
    <p:extLst>
      <p:ext uri="{BB962C8B-B14F-4D97-AF65-F5344CB8AC3E}">
        <p14:creationId xmlns:p14="http://schemas.microsoft.com/office/powerpoint/2010/main" val="2168777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0B35C6-F816-452A-B45C-6883E88EE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656" y="0"/>
            <a:ext cx="10072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00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A54CE7-C0BA-4FF3-9A9A-C2453241C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63" y="2022012"/>
            <a:ext cx="10926171" cy="319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52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09D1D2-7DEC-42F7-98AD-FFDA9474F00B}"/>
              </a:ext>
            </a:extLst>
          </p:cNvPr>
          <p:cNvSpPr/>
          <p:nvPr/>
        </p:nvSpPr>
        <p:spPr>
          <a:xfrm>
            <a:off x="2025570" y="946129"/>
            <a:ext cx="8426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 In the beginning God created the heavens and the earth. 2 The earth was without form, and void; and darkness was on the face of the deep. And the Spirit of God was hovering over the face of the waters.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 Then God said, “Let there be light”; and there was light. 4 And God saw the light, that it was good; and God divided the light from the darkness. 5 God called the light Day, and the darkness He called Night. So the evening and the morning were the first 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65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09D1D2-7DEC-42F7-98AD-FFDA9474F00B}"/>
              </a:ext>
            </a:extLst>
          </p:cNvPr>
          <p:cNvSpPr/>
          <p:nvPr/>
        </p:nvSpPr>
        <p:spPr>
          <a:xfrm>
            <a:off x="2025570" y="946129"/>
            <a:ext cx="8426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 the beginning God created the heavens and the earth. The earth had become a ruin and desolation; ; and darkness was on the face of the deep. And the Spirit of God was hovering over the face of the waters.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Then God said, “Let there be light”; and there was light. And God saw the light, that it was good; and God divided the light from the darkness. God called the light Day, and the darkness He called Night. So the evening and the morning were the first 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23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09D1D2-7DEC-42F7-98AD-FFDA9474F00B}"/>
              </a:ext>
            </a:extLst>
          </p:cNvPr>
          <p:cNvSpPr/>
          <p:nvPr/>
        </p:nvSpPr>
        <p:spPr>
          <a:xfrm>
            <a:off x="2000170" y="622279"/>
            <a:ext cx="842637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the beginning God created the heavens and the earth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 earth had become a ruin and desolation; and darkness was on the face of the deep. And the Spirit of God was hovering over the face of the waters.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Then God said, “Let there be light”; and there was light. And God saw the light, that it was good; and God divided the light from the darkness. God called the light Day, and the darkness He called Night. So the evening and the morning were the first 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005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2312</TotalTime>
  <Words>816</Words>
  <Application>Microsoft Office PowerPoint</Application>
  <PresentationFormat>Widescreen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Book Antiqua</vt:lpstr>
      <vt:lpstr>Calibri</vt:lpstr>
      <vt:lpstr>Century Schoolbook</vt:lpstr>
      <vt:lpstr>Lucida Sans</vt:lpstr>
      <vt:lpstr>Times New Roman</vt:lpstr>
      <vt:lpstr>Wingdings</vt:lpstr>
      <vt:lpstr>Wingdings 2</vt:lpstr>
      <vt:lpstr>Wingdings 3</vt:lpstr>
      <vt:lpstr>Apex</vt:lpstr>
      <vt:lpstr>View</vt:lpstr>
      <vt:lpstr>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 Weiner</dc:creator>
  <cp:lastModifiedBy>smilingmaven smilingmaven</cp:lastModifiedBy>
  <cp:revision>53</cp:revision>
  <dcterms:created xsi:type="dcterms:W3CDTF">2019-09-27T20:14:40Z</dcterms:created>
  <dcterms:modified xsi:type="dcterms:W3CDTF">2019-11-23T13:00:49Z</dcterms:modified>
</cp:coreProperties>
</file>